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2" r:id="rId1"/>
  </p:sldMasterIdLst>
  <p:notesMasterIdLst>
    <p:notesMasterId r:id="rId14"/>
  </p:notesMasterIdLst>
  <p:sldIdLst>
    <p:sldId id="256" r:id="rId2"/>
    <p:sldId id="264" r:id="rId3"/>
    <p:sldId id="286" r:id="rId4"/>
    <p:sldId id="266" r:id="rId5"/>
    <p:sldId id="267" r:id="rId6"/>
    <p:sldId id="278" r:id="rId7"/>
    <p:sldId id="268" r:id="rId8"/>
    <p:sldId id="283" r:id="rId9"/>
    <p:sldId id="279" r:id="rId10"/>
    <p:sldId id="287" r:id="rId11"/>
    <p:sldId id="284" r:id="rId12"/>
    <p:sldId id="262" r:id="rId13"/>
  </p:sldIdLst>
  <p:sldSz cx="12192000" cy="6858000"/>
  <p:notesSz cx="6858000" cy="9144000"/>
  <p:embeddedFontLst>
    <p:embeddedFont>
      <p:font typeface="字魂50号-白鸽天行体" pitchFamily="2" charset="-122"/>
      <p:regular r:id="rId15"/>
    </p:embeddedFont>
    <p:embeddedFont>
      <p:font typeface="字魂58号-创中黑" pitchFamily="2" charset="-122"/>
      <p:regular r:id="rId16"/>
    </p:embeddedFont>
    <p:embeddedFont>
      <p:font typeface="字魂59号-创粗黑" pitchFamily="2" charset="-122"/>
      <p:regular r:id="rId17"/>
    </p:embeddedFont>
    <p:embeddedFont>
      <p:font typeface="等线" panose="02010600030101010101" pitchFamily="2" charset="-122"/>
      <p:regular r:id="rId18"/>
      <p:bold r:id="rId19"/>
    </p:embeddedFont>
    <p:embeddedFont>
      <p:font typeface="Trebuchet MS" panose="020B0703020202090204" pitchFamily="34" charset="0"/>
      <p:regular r:id="rId20"/>
      <p:bold r:id="rId21"/>
      <p:italic r:id="rId22"/>
    </p:embeddedFont>
    <p:embeddedFont>
      <p:font typeface="Wingdings 3" pitchFamily="2" charset="2"/>
      <p:regular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8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A4B3"/>
    <a:srgbClr val="084A5B"/>
    <a:srgbClr val="A7DCE5"/>
    <a:srgbClr val="8C653F"/>
    <a:srgbClr val="997045"/>
    <a:srgbClr val="BA9066"/>
    <a:srgbClr val="0C6F88"/>
    <a:srgbClr val="B68C5C"/>
    <a:srgbClr val="86CEDB"/>
    <a:srgbClr val="C9A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3" autoAdjust="0"/>
    <p:restoredTop sz="94660"/>
  </p:normalViewPr>
  <p:slideViewPr>
    <p:cSldViewPr snapToGrid="0">
      <p:cViewPr varScale="1">
        <p:scale>
          <a:sx n="93" d="100"/>
          <a:sy n="93" d="100"/>
        </p:scale>
        <p:origin x="224" y="624"/>
      </p:cViewPr>
      <p:guideLst>
        <p:guide orient="horz" pos="2158"/>
        <p:guide pos="386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61333-07EB-4402-973B-B421AC1C9B12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839AF-624A-44E8-80D0-3EA3B9C69F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310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996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7431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804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8309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2441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0732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6052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97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2024/9/5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07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23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70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33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57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625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2024/9/5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56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145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86CEDB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椭圆 35"/>
          <p:cNvSpPr/>
          <p:nvPr/>
        </p:nvSpPr>
        <p:spPr>
          <a:xfrm>
            <a:off x="3832225" y="939800"/>
            <a:ext cx="5278120" cy="4192270"/>
          </a:xfrm>
          <a:prstGeom prst="ellipse">
            <a:avLst/>
          </a:prstGeom>
          <a:gradFill>
            <a:gsLst>
              <a:gs pos="1000">
                <a:srgbClr val="0C6F88">
                  <a:alpha val="16000"/>
                </a:srgbClr>
              </a:gs>
              <a:gs pos="74000">
                <a:schemeClr val="accent1">
                  <a:lumMod val="45000"/>
                  <a:lumOff val="55000"/>
                  <a:alpha val="0"/>
                </a:schemeClr>
              </a:gs>
              <a:gs pos="83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65115" y="4923155"/>
            <a:ext cx="1743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研学项目组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407795" y="3695501"/>
            <a:ext cx="927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预计研学时间：初一、二年级</a:t>
            </a:r>
            <a:r>
              <a:rPr lang="en-US" altLang="zh-CN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11</a:t>
            </a:r>
            <a:r>
              <a:rPr lang="zh-CN" altLang="en-US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月</a:t>
            </a:r>
            <a:r>
              <a:rPr lang="en-US" altLang="zh-CN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4-8</a:t>
            </a:r>
            <a:r>
              <a:rPr lang="zh-CN" altLang="en-US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日，共计</a:t>
            </a:r>
            <a:r>
              <a:rPr lang="en-US" altLang="zh-CN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5</a:t>
            </a:r>
            <a:r>
              <a:rPr lang="zh-CN" altLang="en-US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天</a:t>
            </a:r>
            <a:r>
              <a:rPr lang="en-US" altLang="zh-CN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4</a:t>
            </a:r>
            <a:r>
              <a:rPr lang="zh-CN" altLang="en-US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804035" y="1735485"/>
            <a:ext cx="8137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gradFill>
                  <a:gsLst>
                    <a:gs pos="47000">
                      <a:srgbClr val="8C653F"/>
                    </a:gs>
                    <a:gs pos="100000">
                      <a:srgbClr val="C9A886"/>
                    </a:gs>
                  </a:gsLst>
                  <a:lin ang="1440000" scaled="0"/>
                </a:gra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北京十一未来城学校</a:t>
            </a:r>
            <a:endParaRPr lang="en-US" altLang="zh-CN" sz="4800" dirty="0">
              <a:gradFill>
                <a:gsLst>
                  <a:gs pos="47000">
                    <a:srgbClr val="8C653F"/>
                  </a:gs>
                  <a:gs pos="100000">
                    <a:srgbClr val="C9A886"/>
                  </a:gs>
                </a:gsLst>
                <a:lin ang="1440000" scaled="0"/>
              </a:gradFill>
              <a:latin typeface="字魂50号-白鸽天行体" panose="00000500000000000000" charset="-122"/>
              <a:ea typeface="字魂50号-白鸽天行体" panose="00000500000000000000" charset="-122"/>
              <a:cs typeface="字魂59号-创粗黑" panose="00000500000000000000" charset="-122"/>
            </a:endParaRPr>
          </a:p>
          <a:p>
            <a:pPr algn="ctr"/>
            <a:r>
              <a:rPr lang="en-US" altLang="zh-CN" sz="4800" dirty="0">
                <a:gradFill>
                  <a:gsLst>
                    <a:gs pos="47000">
                      <a:srgbClr val="8C653F"/>
                    </a:gs>
                    <a:gs pos="100000">
                      <a:srgbClr val="C9A886"/>
                    </a:gs>
                  </a:gsLst>
                  <a:lin ang="1440000" scaled="0"/>
                </a:gra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2024</a:t>
            </a:r>
            <a:r>
              <a:rPr lang="zh-CN" altLang="en-US" sz="4800" dirty="0">
                <a:gradFill>
                  <a:gsLst>
                    <a:gs pos="47000">
                      <a:srgbClr val="8C653F"/>
                    </a:gs>
                    <a:gs pos="100000">
                      <a:srgbClr val="C9A886"/>
                    </a:gs>
                  </a:gsLst>
                  <a:lin ang="1440000" scaled="0"/>
                </a:gra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秋季研学课程招标说明会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10683240" y="680720"/>
            <a:ext cx="927100" cy="5492115"/>
            <a:chOff x="16824" y="1072"/>
            <a:chExt cx="1460" cy="8649"/>
          </a:xfrm>
        </p:grpSpPr>
        <p:grpSp>
          <p:nvGrpSpPr>
            <p:cNvPr id="2051" name="组合 8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  <p:cNvGrpSpPr/>
            <p:nvPr/>
          </p:nvGrpSpPr>
          <p:grpSpPr>
            <a:xfrm>
              <a:off x="17539" y="1072"/>
              <a:ext cx="668" cy="399"/>
              <a:chOff x="4359564" y="1237673"/>
              <a:chExt cx="212436" cy="147782"/>
            </a:xfrm>
          </p:grpSpPr>
          <p:cxnSp>
            <p:nvCxnSpPr>
              <p:cNvPr id="22" name="直接连接符 21"/>
              <p:cNvCxnSpPr/>
              <p:nvPr/>
            </p:nvCxnSpPr>
            <p:spPr>
              <a:xfrm>
                <a:off x="4359564" y="1237673"/>
                <a:ext cx="212436" cy="0"/>
              </a:xfrm>
              <a:prstGeom prst="line">
                <a:avLst/>
              </a:prstGeom>
              <a:ln w="34925">
                <a:solidFill>
                  <a:srgbClr val="084A5B">
                    <a:alpha val="4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4359564" y="1311564"/>
                <a:ext cx="212436" cy="0"/>
              </a:xfrm>
              <a:prstGeom prst="line">
                <a:avLst/>
              </a:prstGeom>
              <a:ln w="34925">
                <a:solidFill>
                  <a:srgbClr val="084A5B">
                    <a:alpha val="4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4359564" y="1385455"/>
                <a:ext cx="212436" cy="0"/>
              </a:xfrm>
              <a:prstGeom prst="line">
                <a:avLst/>
              </a:prstGeom>
              <a:ln w="34925">
                <a:solidFill>
                  <a:srgbClr val="084A5B">
                    <a:alpha val="4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文本框 36"/>
            <p:cNvSpPr txBox="1"/>
            <p:nvPr/>
          </p:nvSpPr>
          <p:spPr>
            <a:xfrm>
              <a:off x="16824" y="8162"/>
              <a:ext cx="1460" cy="1307"/>
            </a:xfrm>
            <a:prstGeom prst="rect">
              <a:avLst/>
            </a:prstGeom>
            <a:solidFill>
              <a:srgbClr val="0C6F88">
                <a:alpha val="5000"/>
              </a:srgbClr>
            </a:solidFill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0C6F88"/>
                  </a:soli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学在路上</a:t>
              </a: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7137" y="9551"/>
              <a:ext cx="790" cy="170"/>
              <a:chOff x="17106" y="9224"/>
              <a:chExt cx="894" cy="192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17106" y="9224"/>
                <a:ext cx="189" cy="193"/>
              </a:xfrm>
              <a:prstGeom prst="ellipse">
                <a:avLst/>
              </a:prstGeom>
              <a:solidFill>
                <a:srgbClr val="0C6F88">
                  <a:alpha val="2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17459" y="9224"/>
                <a:ext cx="189" cy="193"/>
              </a:xfrm>
              <a:prstGeom prst="ellipse">
                <a:avLst/>
              </a:prstGeom>
              <a:solidFill>
                <a:srgbClr val="0C6F88">
                  <a:alpha val="2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17812" y="9224"/>
                <a:ext cx="189" cy="193"/>
              </a:xfrm>
              <a:prstGeom prst="ellipse">
                <a:avLst/>
              </a:prstGeom>
              <a:solidFill>
                <a:srgbClr val="0C6F88">
                  <a:alpha val="2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3" name="文本框 42"/>
            <p:cNvSpPr txBox="1"/>
            <p:nvPr/>
          </p:nvSpPr>
          <p:spPr>
            <a:xfrm rot="5400000">
              <a:off x="14851" y="4898"/>
              <a:ext cx="6225" cy="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600" dirty="0">
                  <a:solidFill>
                    <a:srgbClr val="0C6F88"/>
                  </a:solidFill>
                  <a:effectLst>
                    <a:outerShdw blurRad="381000" algn="ctr" rotWithShape="0">
                      <a:prstClr val="black">
                        <a:alpha val="25000"/>
                      </a:prstClr>
                    </a:outerShdw>
                  </a:effectLst>
                  <a:latin typeface="字魂59号-创粗黑" panose="00000500000000000000" charset="-122"/>
                  <a:ea typeface="字魂59号-创粗黑" panose="00000500000000000000" charset="-122"/>
                  <a:cs typeface="字魂59号-创粗黑" panose="00000500000000000000" charset="-122"/>
                </a:rPr>
                <a:t>DESIGNED BY IBOTU</a:t>
              </a: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D99FA55C-7BBE-BEB7-CA89-EBDD94064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" y="0"/>
            <a:ext cx="2654300" cy="106797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43717" y="670877"/>
            <a:ext cx="3286125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述标要求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D33AB0D-1CC5-3942-CF54-39F7179F5370}"/>
              </a:ext>
            </a:extLst>
          </p:cNvPr>
          <p:cNvSpPr/>
          <p:nvPr/>
        </p:nvSpPr>
        <p:spPr>
          <a:xfrm>
            <a:off x="1436370" y="2050331"/>
            <a:ext cx="9718967" cy="1954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/>
              <a:t>1.</a:t>
            </a:r>
            <a:r>
              <a:rPr lang="zh-CN" altLang="en-US" sz="2800" b="1" dirty="0"/>
              <a:t>标书首页以一页</a:t>
            </a:r>
            <a:r>
              <a:rPr lang="en-US" altLang="zh-CN" sz="2800" b="1" dirty="0"/>
              <a:t>A4</a:t>
            </a:r>
            <a:r>
              <a:rPr lang="zh-CN" altLang="en-US" sz="2800" b="1" dirty="0"/>
              <a:t>纸呈现出每日线路安排和报价，标注单次乘坐大巴的最长时间。</a:t>
            </a:r>
            <a:endParaRPr lang="en-US" altLang="zh-CN" sz="2800" b="1" dirty="0"/>
          </a:p>
          <a:p>
            <a:pPr>
              <a:lnSpc>
                <a:spcPct val="150000"/>
              </a:lnSpc>
            </a:pPr>
            <a:r>
              <a:rPr lang="en-US" altLang="zh-CN" sz="2800" b="1" dirty="0"/>
              <a:t>2.</a:t>
            </a:r>
            <a:r>
              <a:rPr lang="zh-CN" altLang="en-US" sz="2800" b="1" dirty="0"/>
              <a:t>述标请重点陈述线路设计中的特色或“独家”活动。</a:t>
            </a:r>
            <a:endParaRPr lang="en-US" altLang="zh-CN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202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05229" y="344068"/>
            <a:ext cx="3286125" cy="9387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重点要求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2D73DE0-8A77-4E09-9CFF-8D90A27107CC}"/>
              </a:ext>
            </a:extLst>
          </p:cNvPr>
          <p:cNvSpPr/>
          <p:nvPr/>
        </p:nvSpPr>
        <p:spPr>
          <a:xfrm>
            <a:off x="1436370" y="2010292"/>
            <a:ext cx="97189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/>
              <a:t>1.</a:t>
            </a:r>
            <a:r>
              <a:rPr lang="zh-CN" altLang="en-US" sz="2800" b="1" dirty="0"/>
              <a:t>安全：各项预案必须完善。</a:t>
            </a:r>
            <a:endParaRPr lang="en-US" altLang="zh-CN" sz="2800" b="1" dirty="0"/>
          </a:p>
          <a:p>
            <a:r>
              <a:rPr lang="en-US" altLang="zh-CN" sz="2800" b="1" dirty="0"/>
              <a:t>2.</a:t>
            </a:r>
            <a:r>
              <a:rPr lang="zh-CN" altLang="en-US" sz="2800" b="1" dirty="0"/>
              <a:t>资质：资质健全，有</a:t>
            </a:r>
            <a:r>
              <a:rPr lang="en-US" altLang="zh-CN" sz="2800" b="1" dirty="0"/>
              <a:t>5</a:t>
            </a:r>
            <a:r>
              <a:rPr lang="zh-CN" altLang="en-US" sz="2800" b="1" dirty="0"/>
              <a:t>年以上学校研学经验。</a:t>
            </a:r>
            <a:endParaRPr lang="en-US" altLang="zh-CN" sz="2800" b="1" dirty="0"/>
          </a:p>
          <a:p>
            <a:r>
              <a:rPr lang="en-US" altLang="zh-CN" sz="2800" b="1" dirty="0"/>
              <a:t>3.</a:t>
            </a:r>
            <a:r>
              <a:rPr lang="zh-CN" altLang="en-US" sz="2800" b="1" dirty="0"/>
              <a:t>发票：能开具社会实践活动费</a:t>
            </a:r>
            <a:endParaRPr lang="en-US" altLang="zh-CN" sz="2800" b="1" dirty="0"/>
          </a:p>
          <a:p>
            <a:r>
              <a:rPr lang="en-US" altLang="zh-CN" sz="2800" b="1" dirty="0"/>
              <a:t>4.</a:t>
            </a:r>
            <a:r>
              <a:rPr lang="zh-CN" altLang="en-US" sz="2800" b="1" dirty="0"/>
              <a:t>住宿：三星及以上，不分散。</a:t>
            </a:r>
            <a:endParaRPr lang="en-US" altLang="zh-CN" sz="2800" b="1" dirty="0"/>
          </a:p>
          <a:p>
            <a:r>
              <a:rPr lang="en-US" altLang="zh-CN" sz="2800" b="1" dirty="0"/>
              <a:t>4.</a:t>
            </a:r>
            <a:r>
              <a:rPr lang="zh-CN" altLang="en-US" sz="2800" b="1" dirty="0"/>
              <a:t>车辆：高铁直达最好，大巴车程短，车新，司机性格好。</a:t>
            </a:r>
            <a:endParaRPr lang="en-US" altLang="zh-CN" sz="2800" b="1" dirty="0"/>
          </a:p>
          <a:p>
            <a:r>
              <a:rPr lang="en-US" altLang="zh-CN" sz="2800" b="1" dirty="0"/>
              <a:t>5.</a:t>
            </a:r>
            <a:r>
              <a:rPr lang="zh-CN" altLang="en-US" sz="2800" b="1" dirty="0"/>
              <a:t>餐饮：安全第一，卫生，食材，特需等。</a:t>
            </a:r>
            <a:endParaRPr lang="en-US" altLang="zh-CN" sz="2800" b="1" dirty="0"/>
          </a:p>
          <a:p>
            <a:r>
              <a:rPr lang="en-US" altLang="zh-CN" sz="2800" b="1" dirty="0"/>
              <a:t>6.</a:t>
            </a:r>
            <a:r>
              <a:rPr lang="zh-CN" altLang="en-US" sz="2800" b="1" dirty="0"/>
              <a:t>课程：有行前培训，愿意与学校老师学生沟通修改。</a:t>
            </a:r>
            <a:endParaRPr lang="en-US" altLang="zh-CN" sz="2800" b="1" dirty="0"/>
          </a:p>
          <a:p>
            <a:r>
              <a:rPr lang="en-US" altLang="zh-CN" sz="2800" b="1" dirty="0"/>
              <a:t>7.</a:t>
            </a:r>
            <a:r>
              <a:rPr lang="zh-CN" altLang="en-US" sz="2800" b="1" dirty="0"/>
              <a:t>路线：成熟路线，有至少</a:t>
            </a:r>
            <a:r>
              <a:rPr lang="en-US" altLang="zh-CN" sz="2800" b="1" dirty="0"/>
              <a:t>200</a:t>
            </a:r>
            <a:r>
              <a:rPr lang="zh-CN" altLang="en-US" sz="2800" b="1" dirty="0"/>
              <a:t>人次的开展经验。</a:t>
            </a:r>
            <a:endParaRPr lang="en-US" altLang="zh-CN" sz="2800" b="1" dirty="0"/>
          </a:p>
          <a:p>
            <a:r>
              <a:rPr lang="en-US" altLang="zh-CN" sz="2800" b="1" dirty="0"/>
              <a:t>8.</a:t>
            </a:r>
            <a:r>
              <a:rPr lang="zh-CN" altLang="en-US" sz="2800" b="1" dirty="0"/>
              <a:t>成果：可以指导学生进行项目式课题研究，并生成成果。</a:t>
            </a:r>
            <a:endParaRPr lang="en-US" altLang="zh-CN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247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86CEDB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浪"/>
          <p:cNvPicPr>
            <a:picLocks noChangeAspect="1"/>
          </p:cNvPicPr>
          <p:nvPr/>
        </p:nvPicPr>
        <p:blipFill>
          <a:blip r:embed="rId3"/>
          <a:srcRect r="34123"/>
          <a:stretch>
            <a:fillRect/>
          </a:stretch>
        </p:blipFill>
        <p:spPr>
          <a:xfrm flipH="1">
            <a:off x="-210185" y="-1433830"/>
            <a:ext cx="10598150" cy="8300720"/>
          </a:xfrm>
          <a:prstGeom prst="rect">
            <a:avLst/>
          </a:prstGeom>
        </p:spPr>
      </p:pic>
      <p:sp>
        <p:nvSpPr>
          <p:cNvPr id="36" name="椭圆 35"/>
          <p:cNvSpPr/>
          <p:nvPr/>
        </p:nvSpPr>
        <p:spPr>
          <a:xfrm>
            <a:off x="3832225" y="939800"/>
            <a:ext cx="5278120" cy="4192270"/>
          </a:xfrm>
          <a:prstGeom prst="ellipse">
            <a:avLst/>
          </a:prstGeom>
          <a:gradFill>
            <a:gsLst>
              <a:gs pos="1000">
                <a:srgbClr val="0C6F88">
                  <a:alpha val="16000"/>
                </a:srgbClr>
              </a:gs>
              <a:gs pos="74000">
                <a:schemeClr val="accent1">
                  <a:lumMod val="45000"/>
                  <a:lumOff val="55000"/>
                  <a:alpha val="0"/>
                </a:schemeClr>
              </a:gs>
              <a:gs pos="83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18907" y="4744090"/>
            <a:ext cx="9275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谢谢大家的支持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388620" y="806011"/>
            <a:ext cx="11221720" cy="3855387"/>
            <a:chOff x="1018" y="-1"/>
            <a:chExt cx="17672" cy="10427"/>
          </a:xfrm>
        </p:grpSpPr>
        <p:sp>
          <p:nvSpPr>
            <p:cNvPr id="6" name="文本框 5"/>
            <p:cNvSpPr txBox="1"/>
            <p:nvPr/>
          </p:nvSpPr>
          <p:spPr>
            <a:xfrm>
              <a:off x="3950" y="1895"/>
              <a:ext cx="3154" cy="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600" dirty="0">
                  <a:gradFill>
                    <a:gsLst>
                      <a:gs pos="47000">
                        <a:srgbClr val="8C653F"/>
                      </a:gs>
                      <a:gs pos="100000">
                        <a:srgbClr val="C9A886"/>
                      </a:gs>
                    </a:gsLst>
                    <a:lin ang="1440000" scaled="0"/>
                  </a:gra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学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441" y="1898"/>
              <a:ext cx="3503" cy="8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9900" dirty="0">
                  <a:gradFill>
                    <a:gsLst>
                      <a:gs pos="47000">
                        <a:srgbClr val="8C653F"/>
                      </a:gs>
                      <a:gs pos="100000">
                        <a:srgbClr val="C9A886"/>
                      </a:gs>
                    </a:gsLst>
                    <a:lin ang="1440000" scaled="0"/>
                  </a:gra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在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817" y="2347"/>
              <a:ext cx="3503" cy="5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800" dirty="0">
                  <a:gradFill>
                    <a:gsLst>
                      <a:gs pos="47000">
                        <a:srgbClr val="8C653F"/>
                      </a:gs>
                      <a:gs pos="100000">
                        <a:srgbClr val="C9A886"/>
                      </a:gs>
                    </a:gsLst>
                    <a:lin ang="1440000" scaled="0"/>
                  </a:gra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路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2213" y="1898"/>
              <a:ext cx="3503" cy="8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9900" dirty="0">
                  <a:gradFill>
                    <a:gsLst>
                      <a:gs pos="47000">
                        <a:srgbClr val="8C653F"/>
                      </a:gs>
                      <a:gs pos="100000">
                        <a:srgbClr val="C9A886"/>
                      </a:gs>
                    </a:gsLst>
                    <a:lin ang="1440000" scaled="0"/>
                  </a:gra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上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5536" y="1652"/>
              <a:ext cx="3154" cy="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600">
                  <a:gradFill>
                    <a:gsLst>
                      <a:gs pos="7000">
                        <a:srgbClr val="8C653F"/>
                      </a:gs>
                      <a:gs pos="100000">
                        <a:srgbClr val="C9A886"/>
                      </a:gs>
                    </a:gsLst>
                    <a:lin ang="1440000" scaled="0"/>
                  </a:gra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”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 flipV="1">
              <a:off x="1018" y="-1"/>
              <a:ext cx="3154" cy="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600">
                  <a:gradFill>
                    <a:gsLst>
                      <a:gs pos="7000">
                        <a:srgbClr val="8C653F"/>
                      </a:gs>
                      <a:gs pos="100000">
                        <a:srgbClr val="C9A886"/>
                      </a:gs>
                    </a:gsLst>
                    <a:lin ang="1440000" scaled="0"/>
                  </a:gra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”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0683240" y="680720"/>
            <a:ext cx="927100" cy="5492115"/>
            <a:chOff x="16824" y="1072"/>
            <a:chExt cx="1460" cy="8649"/>
          </a:xfrm>
        </p:grpSpPr>
        <p:grpSp>
          <p:nvGrpSpPr>
            <p:cNvPr id="2051" name="组合 8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  <p:cNvGrpSpPr/>
            <p:nvPr/>
          </p:nvGrpSpPr>
          <p:grpSpPr>
            <a:xfrm>
              <a:off x="17539" y="1072"/>
              <a:ext cx="668" cy="399"/>
              <a:chOff x="4359564" y="1237673"/>
              <a:chExt cx="212436" cy="147782"/>
            </a:xfrm>
          </p:grpSpPr>
          <p:cxnSp>
            <p:nvCxnSpPr>
              <p:cNvPr id="22" name="直接连接符 21"/>
              <p:cNvCxnSpPr/>
              <p:nvPr/>
            </p:nvCxnSpPr>
            <p:spPr>
              <a:xfrm>
                <a:off x="4359564" y="1237673"/>
                <a:ext cx="212436" cy="0"/>
              </a:xfrm>
              <a:prstGeom prst="line">
                <a:avLst/>
              </a:prstGeom>
              <a:ln w="34925">
                <a:solidFill>
                  <a:srgbClr val="084A5B">
                    <a:alpha val="4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4359564" y="1311564"/>
                <a:ext cx="212436" cy="0"/>
              </a:xfrm>
              <a:prstGeom prst="line">
                <a:avLst/>
              </a:prstGeom>
              <a:ln w="34925">
                <a:solidFill>
                  <a:srgbClr val="084A5B">
                    <a:alpha val="4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4359564" y="1385455"/>
                <a:ext cx="212436" cy="0"/>
              </a:xfrm>
              <a:prstGeom prst="line">
                <a:avLst/>
              </a:prstGeom>
              <a:ln w="34925">
                <a:solidFill>
                  <a:srgbClr val="084A5B">
                    <a:alpha val="4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文本框 36"/>
            <p:cNvSpPr txBox="1"/>
            <p:nvPr/>
          </p:nvSpPr>
          <p:spPr>
            <a:xfrm>
              <a:off x="16824" y="8162"/>
              <a:ext cx="1460" cy="1307"/>
            </a:xfrm>
            <a:prstGeom prst="rect">
              <a:avLst/>
            </a:prstGeom>
            <a:solidFill>
              <a:srgbClr val="0C6F88">
                <a:alpha val="5000"/>
              </a:srgbClr>
            </a:solidFill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0C6F88"/>
                  </a:soli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学在路上</a:t>
              </a: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7137" y="9551"/>
              <a:ext cx="790" cy="170"/>
              <a:chOff x="17106" y="9224"/>
              <a:chExt cx="894" cy="192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17106" y="9224"/>
                <a:ext cx="189" cy="193"/>
              </a:xfrm>
              <a:prstGeom prst="ellipse">
                <a:avLst/>
              </a:prstGeom>
              <a:solidFill>
                <a:srgbClr val="0C6F88">
                  <a:alpha val="2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17459" y="9224"/>
                <a:ext cx="189" cy="193"/>
              </a:xfrm>
              <a:prstGeom prst="ellipse">
                <a:avLst/>
              </a:prstGeom>
              <a:solidFill>
                <a:srgbClr val="0C6F88">
                  <a:alpha val="2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17812" y="9224"/>
                <a:ext cx="189" cy="193"/>
              </a:xfrm>
              <a:prstGeom prst="ellipse">
                <a:avLst/>
              </a:prstGeom>
              <a:solidFill>
                <a:srgbClr val="0C6F88">
                  <a:alpha val="2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3" name="文本框 42"/>
            <p:cNvSpPr txBox="1"/>
            <p:nvPr/>
          </p:nvSpPr>
          <p:spPr>
            <a:xfrm rot="5400000">
              <a:off x="14851" y="4898"/>
              <a:ext cx="6225" cy="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600" dirty="0">
                  <a:solidFill>
                    <a:srgbClr val="0C6F88"/>
                  </a:solidFill>
                  <a:effectLst>
                    <a:outerShdw blurRad="381000" algn="ctr" rotWithShape="0">
                      <a:prstClr val="black">
                        <a:alpha val="25000"/>
                      </a:prstClr>
                    </a:outerShdw>
                  </a:effectLst>
                  <a:latin typeface="字魂59号-创粗黑" panose="00000500000000000000" charset="-122"/>
                  <a:ea typeface="字魂59号-创粗黑" panose="00000500000000000000" charset="-122"/>
                  <a:cs typeface="字魂59号-创粗黑" panose="00000500000000000000" charset="-122"/>
                </a:rPr>
                <a:t>DESIGNED BY IBOTU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A7DCE5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0740390" y="5392420"/>
            <a:ext cx="927100" cy="829945"/>
          </a:xfrm>
          <a:prstGeom prst="rect">
            <a:avLst/>
          </a:prstGeom>
          <a:solidFill>
            <a:srgbClr val="0C6F88">
              <a:alpha val="5000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0C6F88"/>
                </a:soli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学在路上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0939145" y="6274435"/>
            <a:ext cx="501650" cy="107950"/>
            <a:chOff x="17106" y="9224"/>
            <a:chExt cx="894" cy="192"/>
          </a:xfrm>
        </p:grpSpPr>
        <p:sp>
          <p:nvSpPr>
            <p:cNvPr id="12" name="椭圆 11"/>
            <p:cNvSpPr/>
            <p:nvPr/>
          </p:nvSpPr>
          <p:spPr>
            <a:xfrm>
              <a:off x="17106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7459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812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54443" y="328475"/>
            <a:ext cx="4980102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十一未来城学校总体情况介绍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160075" y="2582606"/>
            <a:ext cx="70301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1.</a:t>
            </a:r>
            <a:r>
              <a:rPr lang="zh-CN" altLang="en-US" sz="2800" dirty="0">
                <a:solidFill>
                  <a:srgbClr val="FF0000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三条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京外路线（约</a:t>
            </a:r>
            <a:r>
              <a:rPr lang="en-US" altLang="zh-CN" sz="280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42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学生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每车）。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2.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研学地点：杭绍、成都、西安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3.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与课本联系密切，深挖研学资源，促进同伴关系，提升综合素养，融入职业规划相关内容。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640132" y="1740247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344D6A"/>
                </a:solidFill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+mn-lt"/>
              </a:rPr>
              <a:t>初一年级</a:t>
            </a:r>
          </a:p>
        </p:txBody>
      </p:sp>
      <p:sp>
        <p:nvSpPr>
          <p:cNvPr id="46" name="矩形 45"/>
          <p:cNvSpPr/>
          <p:nvPr/>
        </p:nvSpPr>
        <p:spPr>
          <a:xfrm rot="10800000" flipV="1">
            <a:off x="1136782" y="2032635"/>
            <a:ext cx="4063365" cy="4037330"/>
          </a:xfrm>
          <a:prstGeom prst="rect">
            <a:avLst/>
          </a:prstGeom>
          <a:blipFill rotWithShape="1">
            <a:blip r:embed="rId3"/>
            <a:stretch>
              <a:fillRect t="-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0740390" y="5392420"/>
            <a:ext cx="927100" cy="829945"/>
          </a:xfrm>
          <a:prstGeom prst="rect">
            <a:avLst/>
          </a:prstGeom>
          <a:solidFill>
            <a:srgbClr val="0C6F88">
              <a:alpha val="5000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0C6F88"/>
                </a:soli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学在路上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0939145" y="6274435"/>
            <a:ext cx="501650" cy="107950"/>
            <a:chOff x="17106" y="9224"/>
            <a:chExt cx="894" cy="192"/>
          </a:xfrm>
        </p:grpSpPr>
        <p:sp>
          <p:nvSpPr>
            <p:cNvPr id="12" name="椭圆 11"/>
            <p:cNvSpPr/>
            <p:nvPr/>
          </p:nvSpPr>
          <p:spPr>
            <a:xfrm>
              <a:off x="17106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7459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812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54443" y="328475"/>
            <a:ext cx="5728248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十一未来城学校研学总体情况介绍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160075" y="2582606"/>
            <a:ext cx="70301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1.</a:t>
            </a:r>
            <a:r>
              <a:rPr lang="zh-CN" altLang="en-US" sz="2800" dirty="0">
                <a:solidFill>
                  <a:srgbClr val="FF0000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两条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京外路线</a:t>
            </a:r>
            <a:r>
              <a:rPr lang="zh-CN" altLang="en-US" sz="2800" dirty="0">
                <a:solidFill>
                  <a:srgbClr val="FF0000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、一条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京内路线。每条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1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车学生（约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30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学生每车）。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2.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研学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sym typeface="+mn-lt"/>
              </a:rPr>
              <a:t>地点：</a:t>
            </a:r>
            <a:r>
              <a:rPr lang="zh-CN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</a:rPr>
              <a:t>南京、湖北、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</a:rPr>
              <a:t>北京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3.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与课本联系密切，深挖研学资源，促进同伴关系，提升综合素养，融入职业规划相关内容。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640132" y="1740247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344D6A"/>
                </a:solidFill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+mn-lt"/>
              </a:rPr>
              <a:t>初二年级</a:t>
            </a:r>
          </a:p>
        </p:txBody>
      </p:sp>
      <p:sp>
        <p:nvSpPr>
          <p:cNvPr id="46" name="矩形 45"/>
          <p:cNvSpPr/>
          <p:nvPr/>
        </p:nvSpPr>
        <p:spPr>
          <a:xfrm rot="10800000" flipV="1">
            <a:off x="354647" y="2032634"/>
            <a:ext cx="4063365" cy="4037330"/>
          </a:xfrm>
          <a:prstGeom prst="rect">
            <a:avLst/>
          </a:prstGeom>
          <a:blipFill rotWithShape="1">
            <a:blip r:embed="rId3"/>
            <a:stretch>
              <a:fillRect t="-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97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A7DCE5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0939145" y="6274435"/>
            <a:ext cx="501650" cy="107950"/>
            <a:chOff x="17106" y="9224"/>
            <a:chExt cx="894" cy="192"/>
          </a:xfrm>
        </p:grpSpPr>
        <p:sp>
          <p:nvSpPr>
            <p:cNvPr id="12" name="椭圆 11"/>
            <p:cNvSpPr/>
            <p:nvPr/>
          </p:nvSpPr>
          <p:spPr>
            <a:xfrm>
              <a:off x="17106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7459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812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211875" y="3500976"/>
            <a:ext cx="5955956" cy="1260390"/>
          </a:xfrm>
          <a:prstGeom prst="ellipse">
            <a:avLst/>
          </a:prstGeom>
          <a:noFill/>
          <a:ln>
            <a:gradFill>
              <a:gsLst>
                <a:gs pos="100000">
                  <a:srgbClr val="084A5B"/>
                </a:gs>
                <a:gs pos="25000">
                  <a:srgbClr val="393939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rgbClr val="393939">
              <a:shade val="50000"/>
            </a:srgbClr>
          </a:lnRef>
          <a:fillRef idx="1">
            <a:srgbClr val="393939"/>
          </a:fillRef>
          <a:effectRef idx="0">
            <a:srgbClr val="3939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471293" y="3612877"/>
            <a:ext cx="7437120" cy="1484192"/>
          </a:xfrm>
          <a:prstGeom prst="ellipse">
            <a:avLst/>
          </a:prstGeom>
          <a:noFill/>
          <a:ln>
            <a:gradFill>
              <a:gsLst>
                <a:gs pos="100000">
                  <a:srgbClr val="0C6F88"/>
                </a:gs>
                <a:gs pos="25000">
                  <a:srgbClr val="393939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rgbClr val="393939">
              <a:shade val="50000"/>
            </a:srgbClr>
          </a:lnRef>
          <a:fillRef idx="1">
            <a:srgbClr val="393939"/>
          </a:fillRef>
          <a:effectRef idx="0">
            <a:srgbClr val="3939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432716" y="3511485"/>
            <a:ext cx="546601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393939"/>
                </a:solidFill>
                <a:effectLst>
                  <a:outerShdw blurRad="381000" algn="ctr" rotWithShape="0">
                    <a:prstClr val="black">
                      <a:alpha val="25000"/>
                    </a:prstClr>
                  </a:outerShdw>
                </a:effectLst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课程开发建议</a:t>
            </a:r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2426970" y="2456720"/>
            <a:ext cx="0" cy="1520130"/>
          </a:xfrm>
          <a:prstGeom prst="line">
            <a:avLst/>
          </a:prstGeom>
          <a:ln w="22225">
            <a:gradFill>
              <a:gsLst>
                <a:gs pos="9000">
                  <a:srgbClr val="393939">
                    <a:alpha val="0"/>
                  </a:srgbClr>
                </a:gs>
                <a:gs pos="100000">
                  <a:srgbClr val="393939"/>
                </a:gs>
              </a:gsLst>
              <a:lin ang="5400000" scaled="1"/>
            </a:gradFill>
          </a:ln>
        </p:spPr>
        <p:style>
          <a:lnRef idx="1">
            <a:srgbClr val="393939"/>
          </a:lnRef>
          <a:fillRef idx="0">
            <a:srgbClr val="393939"/>
          </a:fillRef>
          <a:effectRef idx="0">
            <a:srgbClr val="393939"/>
          </a:effectRef>
          <a:fontRef idx="minor">
            <a:srgbClr val="2F2F2F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6121052" y="1686495"/>
            <a:ext cx="0" cy="1520130"/>
          </a:xfrm>
          <a:prstGeom prst="line">
            <a:avLst/>
          </a:prstGeom>
          <a:ln w="22225">
            <a:gradFill>
              <a:gsLst>
                <a:gs pos="9000">
                  <a:srgbClr val="393939">
                    <a:alpha val="0"/>
                  </a:srgbClr>
                </a:gs>
                <a:gs pos="100000">
                  <a:srgbClr val="393939"/>
                </a:gs>
              </a:gsLst>
              <a:lin ang="5400000" scaled="1"/>
            </a:gradFill>
          </a:ln>
        </p:spPr>
        <p:style>
          <a:lnRef idx="1">
            <a:srgbClr val="393939"/>
          </a:lnRef>
          <a:fillRef idx="0">
            <a:srgbClr val="393939"/>
          </a:fillRef>
          <a:effectRef idx="0">
            <a:srgbClr val="393939"/>
          </a:effectRef>
          <a:fontRef idx="minor">
            <a:srgbClr val="2F2F2F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9723755" y="2456720"/>
            <a:ext cx="0" cy="1520130"/>
          </a:xfrm>
          <a:prstGeom prst="line">
            <a:avLst/>
          </a:prstGeom>
          <a:ln w="22225">
            <a:gradFill>
              <a:gsLst>
                <a:gs pos="9000">
                  <a:srgbClr val="393939">
                    <a:alpha val="0"/>
                  </a:srgbClr>
                </a:gs>
                <a:gs pos="100000">
                  <a:srgbClr val="393939"/>
                </a:gs>
              </a:gsLst>
              <a:lin ang="5400000" scaled="1"/>
            </a:gradFill>
          </a:ln>
        </p:spPr>
        <p:style>
          <a:lnRef idx="1">
            <a:srgbClr val="393939"/>
          </a:lnRef>
          <a:fillRef idx="0">
            <a:srgbClr val="393939"/>
          </a:fillRef>
          <a:effectRef idx="0">
            <a:srgbClr val="393939"/>
          </a:effectRef>
          <a:fontRef idx="minor">
            <a:srgbClr val="2F2F2F"/>
          </a:fontRef>
        </p:style>
      </p:cxnSp>
      <p:sp>
        <p:nvSpPr>
          <p:cNvPr id="40" name="TextBox 45"/>
          <p:cNvSpPr txBox="1"/>
          <p:nvPr/>
        </p:nvSpPr>
        <p:spPr>
          <a:xfrm>
            <a:off x="1436370" y="1742473"/>
            <a:ext cx="1981200" cy="421005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sz="24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增加学生体验和实践机会</a:t>
            </a:r>
          </a:p>
        </p:txBody>
      </p:sp>
      <p:sp>
        <p:nvSpPr>
          <p:cNvPr id="57" name="TextBox 45"/>
          <p:cNvSpPr txBox="1"/>
          <p:nvPr/>
        </p:nvSpPr>
        <p:spPr>
          <a:xfrm>
            <a:off x="5199253" y="1026426"/>
            <a:ext cx="1981200" cy="421005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路线更贴近课堂，适当融入职业发展内容</a:t>
            </a:r>
            <a:endParaRPr lang="zh-CN" altLang="en-US" sz="2400" kern="9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</p:txBody>
      </p:sp>
      <p:sp>
        <p:nvSpPr>
          <p:cNvPr id="63" name="TextBox 45"/>
          <p:cNvSpPr txBox="1"/>
          <p:nvPr/>
        </p:nvSpPr>
        <p:spPr>
          <a:xfrm>
            <a:off x="8735568" y="1644301"/>
            <a:ext cx="1981200" cy="421005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sz="24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提升同伴关系和个人能力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3259519-D278-49F8-8A51-EBE17A9FF63F}"/>
              </a:ext>
            </a:extLst>
          </p:cNvPr>
          <p:cNvSpPr txBox="1"/>
          <p:nvPr/>
        </p:nvSpPr>
        <p:spPr>
          <a:xfrm>
            <a:off x="2001522" y="2532298"/>
            <a:ext cx="330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实践力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C1160C6-3FD9-460D-822A-29ECB9FC444B}"/>
              </a:ext>
            </a:extLst>
          </p:cNvPr>
          <p:cNvSpPr txBox="1"/>
          <p:nvPr/>
        </p:nvSpPr>
        <p:spPr>
          <a:xfrm>
            <a:off x="2466054" y="2532298"/>
            <a:ext cx="330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创造力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74A8A2E-0E4D-4ACD-8896-6F5B584C24D3}"/>
              </a:ext>
            </a:extLst>
          </p:cNvPr>
          <p:cNvSpPr txBox="1"/>
          <p:nvPr/>
        </p:nvSpPr>
        <p:spPr>
          <a:xfrm>
            <a:off x="5684479" y="1863974"/>
            <a:ext cx="330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综合运用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960AEBB-EC4F-43E0-B857-EA35A62B7E53}"/>
              </a:ext>
            </a:extLst>
          </p:cNvPr>
          <p:cNvSpPr txBox="1"/>
          <p:nvPr/>
        </p:nvSpPr>
        <p:spPr>
          <a:xfrm>
            <a:off x="6160136" y="1852947"/>
            <a:ext cx="330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全面发展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2492D10-734B-4E07-9640-3DEA98EF7CD0}"/>
              </a:ext>
            </a:extLst>
          </p:cNvPr>
          <p:cNvSpPr txBox="1"/>
          <p:nvPr/>
        </p:nvSpPr>
        <p:spPr>
          <a:xfrm>
            <a:off x="9262596" y="2464138"/>
            <a:ext cx="330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生活能力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6C1F841-1967-4369-9E9B-613E5F036B50}"/>
              </a:ext>
            </a:extLst>
          </p:cNvPr>
          <p:cNvSpPr txBox="1"/>
          <p:nvPr/>
        </p:nvSpPr>
        <p:spPr>
          <a:xfrm>
            <a:off x="9743232" y="2464138"/>
            <a:ext cx="330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协作能力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412DD98E-E0F3-4DC0-BA60-68922F2F9EB3}"/>
              </a:ext>
            </a:extLst>
          </p:cNvPr>
          <p:cNvCxnSpPr>
            <a:cxnSpLocks/>
          </p:cNvCxnSpPr>
          <p:nvPr/>
        </p:nvCxnSpPr>
        <p:spPr>
          <a:xfrm>
            <a:off x="3008671" y="4341430"/>
            <a:ext cx="0" cy="1166648"/>
          </a:xfrm>
          <a:prstGeom prst="line">
            <a:avLst/>
          </a:prstGeom>
          <a:ln w="22225">
            <a:gradFill>
              <a:gsLst>
                <a:gs pos="9000">
                  <a:srgbClr val="393939">
                    <a:alpha val="0"/>
                  </a:srgbClr>
                </a:gs>
                <a:gs pos="100000">
                  <a:srgbClr val="393939"/>
                </a:gs>
              </a:gsLst>
              <a:lin ang="5400000" scaled="1"/>
            </a:gradFill>
          </a:ln>
        </p:spPr>
        <p:style>
          <a:lnRef idx="1">
            <a:srgbClr val="393939"/>
          </a:lnRef>
          <a:fillRef idx="0">
            <a:srgbClr val="393939"/>
          </a:fillRef>
          <a:effectRef idx="0">
            <a:srgbClr val="393939"/>
          </a:effectRef>
          <a:fontRef idx="minor">
            <a:srgbClr val="2F2F2F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36F84D58-F1CA-4220-A90C-23F3FED0BE2E}"/>
              </a:ext>
            </a:extLst>
          </p:cNvPr>
          <p:cNvCxnSpPr>
            <a:cxnSpLocks/>
          </p:cNvCxnSpPr>
          <p:nvPr/>
        </p:nvCxnSpPr>
        <p:spPr>
          <a:xfrm>
            <a:off x="9492062" y="4225772"/>
            <a:ext cx="0" cy="1166648"/>
          </a:xfrm>
          <a:prstGeom prst="line">
            <a:avLst/>
          </a:prstGeom>
          <a:ln w="22225">
            <a:gradFill>
              <a:gsLst>
                <a:gs pos="9000">
                  <a:srgbClr val="393939">
                    <a:alpha val="0"/>
                  </a:srgbClr>
                </a:gs>
                <a:gs pos="100000">
                  <a:srgbClr val="393939"/>
                </a:gs>
              </a:gsLst>
              <a:lin ang="5400000" scaled="1"/>
            </a:gradFill>
          </a:ln>
        </p:spPr>
        <p:style>
          <a:lnRef idx="1">
            <a:srgbClr val="393939"/>
          </a:lnRef>
          <a:fillRef idx="0">
            <a:srgbClr val="393939"/>
          </a:fillRef>
          <a:effectRef idx="0">
            <a:srgbClr val="393939"/>
          </a:effectRef>
          <a:fontRef idx="minor">
            <a:srgbClr val="2F2F2F"/>
          </a:fontRef>
        </p:style>
      </p:cxnSp>
      <p:sp>
        <p:nvSpPr>
          <p:cNvPr id="35" name="TextBox 45">
            <a:extLst>
              <a:ext uri="{FF2B5EF4-FFF2-40B4-BE49-F238E27FC236}">
                <a16:creationId xmlns:a16="http://schemas.microsoft.com/office/drawing/2014/main" id="{6FE3CE0D-7655-44E6-8A73-A4931286CB39}"/>
              </a:ext>
            </a:extLst>
          </p:cNvPr>
          <p:cNvSpPr txBox="1"/>
          <p:nvPr/>
        </p:nvSpPr>
        <p:spPr>
          <a:xfrm>
            <a:off x="2018071" y="5524421"/>
            <a:ext cx="1981200" cy="421005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sz="24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完善的行前培训</a:t>
            </a:r>
          </a:p>
        </p:txBody>
      </p:sp>
      <p:sp>
        <p:nvSpPr>
          <p:cNvPr id="37" name="TextBox 45">
            <a:extLst>
              <a:ext uri="{FF2B5EF4-FFF2-40B4-BE49-F238E27FC236}">
                <a16:creationId xmlns:a16="http://schemas.microsoft.com/office/drawing/2014/main" id="{F7F0FAF8-2266-4988-A99C-B2C26A60ACAA}"/>
              </a:ext>
            </a:extLst>
          </p:cNvPr>
          <p:cNvSpPr txBox="1"/>
          <p:nvPr/>
        </p:nvSpPr>
        <p:spPr>
          <a:xfrm>
            <a:off x="8501462" y="5524421"/>
            <a:ext cx="1981200" cy="421005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sz="24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丰富的研究成果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3719CD3-CCB8-F507-D807-24B940BBBF9A}"/>
              </a:ext>
            </a:extLst>
          </p:cNvPr>
          <p:cNvSpPr txBox="1"/>
          <p:nvPr/>
        </p:nvSpPr>
        <p:spPr>
          <a:xfrm>
            <a:off x="10740390" y="5392420"/>
            <a:ext cx="927100" cy="829945"/>
          </a:xfrm>
          <a:prstGeom prst="rect">
            <a:avLst/>
          </a:prstGeom>
          <a:solidFill>
            <a:srgbClr val="0C6F88">
              <a:alpha val="5000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0C6F88"/>
                </a:soli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学在路上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A7DCE5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0939145" y="6274435"/>
            <a:ext cx="501650" cy="107950"/>
            <a:chOff x="17106" y="9224"/>
            <a:chExt cx="894" cy="192"/>
          </a:xfrm>
        </p:grpSpPr>
        <p:sp>
          <p:nvSpPr>
            <p:cNvPr id="12" name="椭圆 11"/>
            <p:cNvSpPr/>
            <p:nvPr/>
          </p:nvSpPr>
          <p:spPr>
            <a:xfrm>
              <a:off x="17106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7459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812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723606" y="476988"/>
            <a:ext cx="8744787" cy="16158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研学实践课程最关键的内容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—</a:t>
            </a:r>
            <a:r>
              <a:rPr lang="zh-CN" altLang="en-US" sz="7200" dirty="0">
                <a:solidFill>
                  <a:srgbClr val="FF0000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安全！！！</a:t>
            </a:r>
            <a:endParaRPr lang="zh-CN" altLang="en-US" sz="2800" dirty="0">
              <a:solidFill>
                <a:srgbClr val="FF0000"/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ea"/>
            </a:endParaRPr>
          </a:p>
        </p:txBody>
      </p:sp>
      <p:sp>
        <p:nvSpPr>
          <p:cNvPr id="2" name="椭圆 1"/>
          <p:cNvSpPr/>
          <p:nvPr/>
        </p:nvSpPr>
        <p:spPr bwMode="auto">
          <a:xfrm>
            <a:off x="1597509" y="2492645"/>
            <a:ext cx="1089025" cy="1089025"/>
          </a:xfrm>
          <a:prstGeom prst="ellipse">
            <a:avLst/>
          </a:prstGeom>
          <a:solidFill>
            <a:srgbClr val="084A5B">
              <a:alpha val="65000"/>
            </a:srgbClr>
          </a:solidFill>
          <a:ln>
            <a:noFill/>
          </a:ln>
          <a:effectLst>
            <a:outerShdw blurRad="50800" dist="88900" dir="2700000" algn="tl" rotWithShape="0">
              <a:srgbClr val="545991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字魂59号-创粗黑" panose="00000500000000000000" charset="-122"/>
              <a:ea typeface="字魂59号-创粗黑" panose="0000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31" name="Freeform 120"/>
          <p:cNvSpPr>
            <a:spLocks noEditPoints="1"/>
          </p:cNvSpPr>
          <p:nvPr/>
        </p:nvSpPr>
        <p:spPr bwMode="auto">
          <a:xfrm>
            <a:off x="1938028" y="2860945"/>
            <a:ext cx="407987" cy="458787"/>
          </a:xfrm>
          <a:custGeom>
            <a:avLst/>
            <a:gdLst>
              <a:gd name="T0" fmla="*/ 2147483646 w 1810"/>
              <a:gd name="T1" fmla="*/ 0 h 2048"/>
              <a:gd name="T2" fmla="*/ 2147483646 w 1810"/>
              <a:gd name="T3" fmla="*/ 2147483646 h 2048"/>
              <a:gd name="T4" fmla="*/ 2147483646 w 1810"/>
              <a:gd name="T5" fmla="*/ 0 h 2048"/>
              <a:gd name="T6" fmla="*/ 2147483646 w 1810"/>
              <a:gd name="T7" fmla="*/ 2147483646 h 2048"/>
              <a:gd name="T8" fmla="*/ 2147483646 w 1810"/>
              <a:gd name="T9" fmla="*/ 2147483646 h 2048"/>
              <a:gd name="T10" fmla="*/ 2147483646 w 1810"/>
              <a:gd name="T11" fmla="*/ 2147483646 h 2048"/>
              <a:gd name="T12" fmla="*/ 2147483646 w 1810"/>
              <a:gd name="T13" fmla="*/ 0 h 2048"/>
              <a:gd name="T14" fmla="*/ 2147483646 w 1810"/>
              <a:gd name="T15" fmla="*/ 2147483646 h 2048"/>
              <a:gd name="T16" fmla="*/ 2147483646 w 1810"/>
              <a:gd name="T17" fmla="*/ 2147483646 h 2048"/>
              <a:gd name="T18" fmla="*/ 2147483646 w 1810"/>
              <a:gd name="T19" fmla="*/ 2147483646 h 2048"/>
              <a:gd name="T20" fmla="*/ 2147483646 w 1810"/>
              <a:gd name="T21" fmla="*/ 2147483646 h 2048"/>
              <a:gd name="T22" fmla="*/ 2147483646 w 1810"/>
              <a:gd name="T23" fmla="*/ 2147483646 h 20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810" h="2048">
                <a:moveTo>
                  <a:pt x="1801" y="0"/>
                </a:moveTo>
                <a:cubicBezTo>
                  <a:pt x="905" y="256"/>
                  <a:pt x="905" y="256"/>
                  <a:pt x="905" y="256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0" y="103"/>
                  <a:pt x="9" y="256"/>
                </a:cubicBezTo>
                <a:cubicBezTo>
                  <a:pt x="905" y="536"/>
                  <a:pt x="905" y="536"/>
                  <a:pt x="905" y="536"/>
                </a:cubicBezTo>
                <a:cubicBezTo>
                  <a:pt x="1801" y="256"/>
                  <a:pt x="1801" y="256"/>
                  <a:pt x="1801" y="256"/>
                </a:cubicBezTo>
                <a:cubicBezTo>
                  <a:pt x="1810" y="103"/>
                  <a:pt x="1801" y="0"/>
                  <a:pt x="1801" y="0"/>
                </a:cubicBezTo>
                <a:close/>
                <a:moveTo>
                  <a:pt x="25" y="390"/>
                </a:moveTo>
                <a:cubicBezTo>
                  <a:pt x="73" y="892"/>
                  <a:pt x="252" y="1735"/>
                  <a:pt x="905" y="2048"/>
                </a:cubicBezTo>
                <a:cubicBezTo>
                  <a:pt x="1558" y="1735"/>
                  <a:pt x="1737" y="892"/>
                  <a:pt x="1785" y="390"/>
                </a:cubicBezTo>
                <a:cubicBezTo>
                  <a:pt x="905" y="721"/>
                  <a:pt x="905" y="721"/>
                  <a:pt x="905" y="721"/>
                </a:cubicBezTo>
                <a:lnTo>
                  <a:pt x="25" y="3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椭圆 2"/>
          <p:cNvSpPr/>
          <p:nvPr/>
        </p:nvSpPr>
        <p:spPr bwMode="auto">
          <a:xfrm>
            <a:off x="4201347" y="2492645"/>
            <a:ext cx="1089025" cy="1089025"/>
          </a:xfrm>
          <a:prstGeom prst="ellipse">
            <a:avLst/>
          </a:prstGeom>
          <a:solidFill>
            <a:srgbClr val="444E5B">
              <a:alpha val="54000"/>
            </a:srgbClr>
          </a:solidFill>
          <a:ln>
            <a:noFill/>
          </a:ln>
          <a:effectLst>
            <a:outerShdw blurRad="50800" dist="88900" dir="2700000" algn="tl" rotWithShape="0">
              <a:srgbClr val="545991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字魂59号-创粗黑" panose="00000500000000000000" charset="-122"/>
              <a:ea typeface="字魂59号-创粗黑" panose="0000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33" name="Freeform 124"/>
          <p:cNvSpPr/>
          <p:nvPr/>
        </p:nvSpPr>
        <p:spPr bwMode="auto">
          <a:xfrm>
            <a:off x="4547422" y="2860945"/>
            <a:ext cx="396875" cy="395287"/>
          </a:xfrm>
          <a:custGeom>
            <a:avLst/>
            <a:gdLst>
              <a:gd name="T0" fmla="*/ 2147483646 w 2048"/>
              <a:gd name="T1" fmla="*/ 2147483646 h 2048"/>
              <a:gd name="T2" fmla="*/ 2147483646 w 2048"/>
              <a:gd name="T3" fmla="*/ 2147483646 h 2048"/>
              <a:gd name="T4" fmla="*/ 2147483646 w 2048"/>
              <a:gd name="T5" fmla="*/ 2147483646 h 2048"/>
              <a:gd name="T6" fmla="*/ 2147483646 w 2048"/>
              <a:gd name="T7" fmla="*/ 2147483646 h 2048"/>
              <a:gd name="T8" fmla="*/ 2147483646 w 2048"/>
              <a:gd name="T9" fmla="*/ 2147483646 h 2048"/>
              <a:gd name="T10" fmla="*/ 2147483646 w 2048"/>
              <a:gd name="T11" fmla="*/ 2147483646 h 2048"/>
              <a:gd name="T12" fmla="*/ 2147483646 w 2048"/>
              <a:gd name="T13" fmla="*/ 2147483646 h 2048"/>
              <a:gd name="T14" fmla="*/ 2147483646 w 2048"/>
              <a:gd name="T15" fmla="*/ 2147483646 h 2048"/>
              <a:gd name="T16" fmla="*/ 2147483646 w 2048"/>
              <a:gd name="T17" fmla="*/ 0 h 2048"/>
              <a:gd name="T18" fmla="*/ 2147483646 w 2048"/>
              <a:gd name="T19" fmla="*/ 2147483646 h 2048"/>
              <a:gd name="T20" fmla="*/ 2147483646 w 2048"/>
              <a:gd name="T21" fmla="*/ 2147483646 h 2048"/>
              <a:gd name="T22" fmla="*/ 2147483646 w 2048"/>
              <a:gd name="T23" fmla="*/ 2147483646 h 2048"/>
              <a:gd name="T24" fmla="*/ 2147483646 w 2048"/>
              <a:gd name="T25" fmla="*/ 2147483646 h 2048"/>
              <a:gd name="T26" fmla="*/ 0 w 2048"/>
              <a:gd name="T27" fmla="*/ 2147483646 h 2048"/>
              <a:gd name="T28" fmla="*/ 2147483646 w 2048"/>
              <a:gd name="T29" fmla="*/ 2147483646 h 2048"/>
              <a:gd name="T30" fmla="*/ 2147483646 w 2048"/>
              <a:gd name="T31" fmla="*/ 2147483646 h 2048"/>
              <a:gd name="T32" fmla="*/ 2147483646 w 2048"/>
              <a:gd name="T33" fmla="*/ 2147483646 h 2048"/>
              <a:gd name="T34" fmla="*/ 2147483646 w 2048"/>
              <a:gd name="T35" fmla="*/ 2147483646 h 2048"/>
              <a:gd name="T36" fmla="*/ 2147483646 w 2048"/>
              <a:gd name="T37" fmla="*/ 2147483646 h 2048"/>
              <a:gd name="T38" fmla="*/ 2147483646 w 2048"/>
              <a:gd name="T39" fmla="*/ 2147483646 h 2048"/>
              <a:gd name="T40" fmla="*/ 2147483646 w 2048"/>
              <a:gd name="T41" fmla="*/ 2147483646 h 204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048" h="2048">
                <a:moveTo>
                  <a:pt x="1728" y="1408"/>
                </a:moveTo>
                <a:cubicBezTo>
                  <a:pt x="1638" y="1408"/>
                  <a:pt x="1556" y="1445"/>
                  <a:pt x="1498" y="1506"/>
                </a:cubicBezTo>
                <a:cubicBezTo>
                  <a:pt x="636" y="1075"/>
                  <a:pt x="636" y="1075"/>
                  <a:pt x="636" y="1075"/>
                </a:cubicBezTo>
                <a:cubicBezTo>
                  <a:pt x="639" y="1058"/>
                  <a:pt x="640" y="1041"/>
                  <a:pt x="640" y="1024"/>
                </a:cubicBezTo>
                <a:cubicBezTo>
                  <a:pt x="640" y="1007"/>
                  <a:pt x="639" y="990"/>
                  <a:pt x="636" y="973"/>
                </a:cubicBezTo>
                <a:cubicBezTo>
                  <a:pt x="1498" y="542"/>
                  <a:pt x="1498" y="542"/>
                  <a:pt x="1498" y="542"/>
                </a:cubicBezTo>
                <a:cubicBezTo>
                  <a:pt x="1556" y="603"/>
                  <a:pt x="1638" y="640"/>
                  <a:pt x="1728" y="640"/>
                </a:cubicBezTo>
                <a:cubicBezTo>
                  <a:pt x="1905" y="640"/>
                  <a:pt x="2048" y="497"/>
                  <a:pt x="2048" y="320"/>
                </a:cubicBezTo>
                <a:cubicBezTo>
                  <a:pt x="2048" y="143"/>
                  <a:pt x="1905" y="0"/>
                  <a:pt x="1728" y="0"/>
                </a:cubicBezTo>
                <a:cubicBezTo>
                  <a:pt x="1551" y="0"/>
                  <a:pt x="1408" y="143"/>
                  <a:pt x="1408" y="320"/>
                </a:cubicBezTo>
                <a:cubicBezTo>
                  <a:pt x="1408" y="337"/>
                  <a:pt x="1409" y="354"/>
                  <a:pt x="1412" y="371"/>
                </a:cubicBezTo>
                <a:cubicBezTo>
                  <a:pt x="550" y="802"/>
                  <a:pt x="550" y="802"/>
                  <a:pt x="550" y="802"/>
                </a:cubicBezTo>
                <a:cubicBezTo>
                  <a:pt x="492" y="741"/>
                  <a:pt x="410" y="704"/>
                  <a:pt x="320" y="704"/>
                </a:cubicBezTo>
                <a:cubicBezTo>
                  <a:pt x="143" y="704"/>
                  <a:pt x="0" y="847"/>
                  <a:pt x="0" y="1024"/>
                </a:cubicBezTo>
                <a:cubicBezTo>
                  <a:pt x="0" y="1201"/>
                  <a:pt x="143" y="1344"/>
                  <a:pt x="320" y="1344"/>
                </a:cubicBezTo>
                <a:cubicBezTo>
                  <a:pt x="410" y="1344"/>
                  <a:pt x="492" y="1307"/>
                  <a:pt x="550" y="1246"/>
                </a:cubicBezTo>
                <a:cubicBezTo>
                  <a:pt x="1412" y="1677"/>
                  <a:pt x="1412" y="1677"/>
                  <a:pt x="1412" y="1677"/>
                </a:cubicBezTo>
                <a:cubicBezTo>
                  <a:pt x="1409" y="1694"/>
                  <a:pt x="1408" y="1711"/>
                  <a:pt x="1408" y="1728"/>
                </a:cubicBezTo>
                <a:cubicBezTo>
                  <a:pt x="1408" y="1905"/>
                  <a:pt x="1551" y="2048"/>
                  <a:pt x="1728" y="2048"/>
                </a:cubicBezTo>
                <a:cubicBezTo>
                  <a:pt x="1905" y="2048"/>
                  <a:pt x="2048" y="1905"/>
                  <a:pt x="2048" y="1728"/>
                </a:cubicBezTo>
                <a:cubicBezTo>
                  <a:pt x="2048" y="1551"/>
                  <a:pt x="1905" y="1408"/>
                  <a:pt x="1728" y="14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椭圆 3"/>
          <p:cNvSpPr/>
          <p:nvPr/>
        </p:nvSpPr>
        <p:spPr bwMode="auto">
          <a:xfrm>
            <a:off x="7057076" y="2492645"/>
            <a:ext cx="1089025" cy="1089025"/>
          </a:xfrm>
          <a:prstGeom prst="ellipse">
            <a:avLst/>
          </a:prstGeom>
          <a:solidFill>
            <a:srgbClr val="084A5B">
              <a:alpha val="65000"/>
            </a:srgbClr>
          </a:solidFill>
          <a:ln>
            <a:noFill/>
          </a:ln>
          <a:effectLst>
            <a:outerShdw blurRad="50800" dist="88900" dir="2700000" algn="tl" rotWithShape="0">
              <a:srgbClr val="545991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字魂59号-创粗黑" panose="00000500000000000000" charset="-122"/>
              <a:ea typeface="字魂59号-创粗黑" panose="0000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椭圆 29"/>
          <p:cNvSpPr/>
          <p:nvPr/>
        </p:nvSpPr>
        <p:spPr bwMode="auto">
          <a:xfrm>
            <a:off x="9625250" y="2492645"/>
            <a:ext cx="1089025" cy="1089025"/>
          </a:xfrm>
          <a:prstGeom prst="ellipse">
            <a:avLst/>
          </a:prstGeom>
          <a:solidFill>
            <a:srgbClr val="444E5B">
              <a:alpha val="54000"/>
            </a:srgbClr>
          </a:solidFill>
          <a:ln>
            <a:noFill/>
          </a:ln>
          <a:effectLst>
            <a:outerShdw blurRad="50800" dist="88900" dir="2700000" algn="tl" rotWithShape="0">
              <a:srgbClr val="545991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字魂59号-创粗黑" panose="00000500000000000000" charset="-122"/>
              <a:ea typeface="字魂59号-创粗黑" panose="00000500000000000000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0" name="组合 39"/>
          <p:cNvGrpSpPr/>
          <p:nvPr/>
        </p:nvGrpSpPr>
        <p:grpSpPr bwMode="auto">
          <a:xfrm>
            <a:off x="9942467" y="2878023"/>
            <a:ext cx="454590" cy="360766"/>
            <a:chOff x="5913438" y="4151313"/>
            <a:chExt cx="2092324" cy="1660524"/>
          </a:xfrm>
          <a:solidFill>
            <a:schemeClr val="bg1"/>
          </a:solidFill>
        </p:grpSpPr>
        <p:sp>
          <p:nvSpPr>
            <p:cNvPr id="41" name="Freeform 136"/>
            <p:cNvSpPr>
              <a:spLocks noEditPoints="1"/>
            </p:cNvSpPr>
            <p:nvPr/>
          </p:nvSpPr>
          <p:spPr bwMode="auto">
            <a:xfrm>
              <a:off x="6337300" y="4151313"/>
              <a:ext cx="1668462" cy="1660524"/>
            </a:xfrm>
            <a:custGeom>
              <a:avLst/>
              <a:gdLst>
                <a:gd name="T0" fmla="*/ 1921 w 2017"/>
                <a:gd name="T1" fmla="*/ 0 h 2017"/>
                <a:gd name="T2" fmla="*/ 1153 w 2017"/>
                <a:gd name="T3" fmla="*/ 0 h 2017"/>
                <a:gd name="T4" fmla="*/ 989 w 2017"/>
                <a:gd name="T5" fmla="*/ 68 h 2017"/>
                <a:gd name="T6" fmla="*/ 37 w 2017"/>
                <a:gd name="T7" fmla="*/ 1020 h 2017"/>
                <a:gd name="T8" fmla="*/ 37 w 2017"/>
                <a:gd name="T9" fmla="*/ 1156 h 2017"/>
                <a:gd name="T10" fmla="*/ 861 w 2017"/>
                <a:gd name="T11" fmla="*/ 1980 h 2017"/>
                <a:gd name="T12" fmla="*/ 997 w 2017"/>
                <a:gd name="T13" fmla="*/ 1980 h 2017"/>
                <a:gd name="T14" fmla="*/ 1949 w 2017"/>
                <a:gd name="T15" fmla="*/ 1028 h 2017"/>
                <a:gd name="T16" fmla="*/ 2017 w 2017"/>
                <a:gd name="T17" fmla="*/ 864 h 2017"/>
                <a:gd name="T18" fmla="*/ 2017 w 2017"/>
                <a:gd name="T19" fmla="*/ 96 h 2017"/>
                <a:gd name="T20" fmla="*/ 1921 w 2017"/>
                <a:gd name="T21" fmla="*/ 0 h 2017"/>
                <a:gd name="T22" fmla="*/ 1441 w 2017"/>
                <a:gd name="T23" fmla="*/ 768 h 2017"/>
                <a:gd name="T24" fmla="*/ 1249 w 2017"/>
                <a:gd name="T25" fmla="*/ 576 h 2017"/>
                <a:gd name="T26" fmla="*/ 1441 w 2017"/>
                <a:gd name="T27" fmla="*/ 384 h 2017"/>
                <a:gd name="T28" fmla="*/ 1633 w 2017"/>
                <a:gd name="T29" fmla="*/ 576 h 2017"/>
                <a:gd name="T30" fmla="*/ 1441 w 2017"/>
                <a:gd name="T31" fmla="*/ 768 h 2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17" h="2017">
                  <a:moveTo>
                    <a:pt x="1921" y="0"/>
                  </a:moveTo>
                  <a:cubicBezTo>
                    <a:pt x="1153" y="0"/>
                    <a:pt x="1153" y="0"/>
                    <a:pt x="1153" y="0"/>
                  </a:cubicBezTo>
                  <a:cubicBezTo>
                    <a:pt x="1100" y="0"/>
                    <a:pt x="1026" y="31"/>
                    <a:pt x="989" y="68"/>
                  </a:cubicBezTo>
                  <a:cubicBezTo>
                    <a:pt x="37" y="1020"/>
                    <a:pt x="37" y="1020"/>
                    <a:pt x="37" y="1020"/>
                  </a:cubicBezTo>
                  <a:cubicBezTo>
                    <a:pt x="0" y="1057"/>
                    <a:pt x="0" y="1119"/>
                    <a:pt x="37" y="1156"/>
                  </a:cubicBezTo>
                  <a:cubicBezTo>
                    <a:pt x="861" y="1980"/>
                    <a:pt x="861" y="1980"/>
                    <a:pt x="861" y="1980"/>
                  </a:cubicBezTo>
                  <a:cubicBezTo>
                    <a:pt x="898" y="2017"/>
                    <a:pt x="960" y="2017"/>
                    <a:pt x="997" y="1980"/>
                  </a:cubicBezTo>
                  <a:cubicBezTo>
                    <a:pt x="1949" y="1028"/>
                    <a:pt x="1949" y="1028"/>
                    <a:pt x="1949" y="1028"/>
                  </a:cubicBezTo>
                  <a:cubicBezTo>
                    <a:pt x="1986" y="991"/>
                    <a:pt x="2017" y="917"/>
                    <a:pt x="2017" y="864"/>
                  </a:cubicBezTo>
                  <a:cubicBezTo>
                    <a:pt x="2017" y="96"/>
                    <a:pt x="2017" y="96"/>
                    <a:pt x="2017" y="96"/>
                  </a:cubicBezTo>
                  <a:cubicBezTo>
                    <a:pt x="2017" y="43"/>
                    <a:pt x="1974" y="0"/>
                    <a:pt x="1921" y="0"/>
                  </a:cubicBezTo>
                  <a:close/>
                  <a:moveTo>
                    <a:pt x="1441" y="768"/>
                  </a:moveTo>
                  <a:cubicBezTo>
                    <a:pt x="1335" y="768"/>
                    <a:pt x="1249" y="682"/>
                    <a:pt x="1249" y="576"/>
                  </a:cubicBezTo>
                  <a:cubicBezTo>
                    <a:pt x="1249" y="470"/>
                    <a:pt x="1335" y="384"/>
                    <a:pt x="1441" y="384"/>
                  </a:cubicBezTo>
                  <a:cubicBezTo>
                    <a:pt x="1547" y="384"/>
                    <a:pt x="1633" y="470"/>
                    <a:pt x="1633" y="576"/>
                  </a:cubicBezTo>
                  <a:cubicBezTo>
                    <a:pt x="1633" y="682"/>
                    <a:pt x="1547" y="768"/>
                    <a:pt x="1441" y="7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Freeform 137"/>
            <p:cNvSpPr/>
            <p:nvPr/>
          </p:nvSpPr>
          <p:spPr bwMode="auto">
            <a:xfrm>
              <a:off x="5913438" y="4151313"/>
              <a:ext cx="1085850" cy="1660524"/>
            </a:xfrm>
            <a:custGeom>
              <a:avLst/>
              <a:gdLst>
                <a:gd name="T0" fmla="*/ 225 w 1313"/>
                <a:gd name="T1" fmla="*/ 1088 h 2017"/>
                <a:gd name="T2" fmla="*/ 1313 w 1313"/>
                <a:gd name="T3" fmla="*/ 0 h 2017"/>
                <a:gd name="T4" fmla="*/ 1153 w 1313"/>
                <a:gd name="T5" fmla="*/ 0 h 2017"/>
                <a:gd name="T6" fmla="*/ 989 w 1313"/>
                <a:gd name="T7" fmla="*/ 68 h 2017"/>
                <a:gd name="T8" fmla="*/ 37 w 1313"/>
                <a:gd name="T9" fmla="*/ 1020 h 2017"/>
                <a:gd name="T10" fmla="*/ 37 w 1313"/>
                <a:gd name="T11" fmla="*/ 1156 h 2017"/>
                <a:gd name="T12" fmla="*/ 861 w 1313"/>
                <a:gd name="T13" fmla="*/ 1980 h 2017"/>
                <a:gd name="T14" fmla="*/ 997 w 1313"/>
                <a:gd name="T15" fmla="*/ 1980 h 2017"/>
                <a:gd name="T16" fmla="*/ 1057 w 1313"/>
                <a:gd name="T17" fmla="*/ 1920 h 2017"/>
                <a:gd name="T18" fmla="*/ 225 w 1313"/>
                <a:gd name="T19" fmla="*/ 1088 h 2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13" h="2017">
                  <a:moveTo>
                    <a:pt x="225" y="1088"/>
                  </a:moveTo>
                  <a:cubicBezTo>
                    <a:pt x="1313" y="0"/>
                    <a:pt x="1313" y="0"/>
                    <a:pt x="1313" y="0"/>
                  </a:cubicBezTo>
                  <a:cubicBezTo>
                    <a:pt x="1153" y="0"/>
                    <a:pt x="1153" y="0"/>
                    <a:pt x="1153" y="0"/>
                  </a:cubicBezTo>
                  <a:cubicBezTo>
                    <a:pt x="1100" y="0"/>
                    <a:pt x="1026" y="31"/>
                    <a:pt x="989" y="68"/>
                  </a:cubicBezTo>
                  <a:cubicBezTo>
                    <a:pt x="37" y="1020"/>
                    <a:pt x="37" y="1020"/>
                    <a:pt x="37" y="1020"/>
                  </a:cubicBezTo>
                  <a:cubicBezTo>
                    <a:pt x="0" y="1057"/>
                    <a:pt x="0" y="1119"/>
                    <a:pt x="37" y="1156"/>
                  </a:cubicBezTo>
                  <a:cubicBezTo>
                    <a:pt x="861" y="1980"/>
                    <a:pt x="861" y="1980"/>
                    <a:pt x="861" y="1980"/>
                  </a:cubicBezTo>
                  <a:cubicBezTo>
                    <a:pt x="898" y="2017"/>
                    <a:pt x="960" y="2017"/>
                    <a:pt x="997" y="1980"/>
                  </a:cubicBezTo>
                  <a:cubicBezTo>
                    <a:pt x="1057" y="1920"/>
                    <a:pt x="1057" y="1920"/>
                    <a:pt x="1057" y="1920"/>
                  </a:cubicBezTo>
                  <a:lnTo>
                    <a:pt x="225" y="10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3" name="Text Placeholder 33"/>
          <p:cNvSpPr txBox="1"/>
          <p:nvPr/>
        </p:nvSpPr>
        <p:spPr>
          <a:xfrm>
            <a:off x="1196695" y="3981500"/>
            <a:ext cx="1890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Arial" panose="020B0604020202020204" pitchFamily="34" charset="0"/>
              </a:rPr>
              <a:t>交通安全预案</a:t>
            </a:r>
          </a:p>
        </p:txBody>
      </p:sp>
      <p:sp>
        <p:nvSpPr>
          <p:cNvPr id="37" name="Text Placeholder 33"/>
          <p:cNvSpPr txBox="1"/>
          <p:nvPr/>
        </p:nvSpPr>
        <p:spPr>
          <a:xfrm>
            <a:off x="6656262" y="3981500"/>
            <a:ext cx="1890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Arial" panose="020B0604020202020204" pitchFamily="34" charset="0"/>
              </a:rPr>
              <a:t>住宿安全预案</a:t>
            </a:r>
          </a:p>
        </p:txBody>
      </p:sp>
      <p:sp>
        <p:nvSpPr>
          <p:cNvPr id="39" name="Text Placeholder 33"/>
          <p:cNvSpPr txBox="1"/>
          <p:nvPr/>
        </p:nvSpPr>
        <p:spPr>
          <a:xfrm>
            <a:off x="9224436" y="3981500"/>
            <a:ext cx="1890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Arial" panose="020B0604020202020204" pitchFamily="34" charset="0"/>
              </a:rPr>
              <a:t>治安安全预案</a:t>
            </a:r>
          </a:p>
        </p:txBody>
      </p:sp>
      <p:sp>
        <p:nvSpPr>
          <p:cNvPr id="44" name="Text Placeholder 33"/>
          <p:cNvSpPr txBox="1"/>
          <p:nvPr/>
        </p:nvSpPr>
        <p:spPr>
          <a:xfrm>
            <a:off x="3800533" y="3981500"/>
            <a:ext cx="1890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Arial" panose="020B0604020202020204" pitchFamily="34" charset="0"/>
              </a:rPr>
              <a:t>食品安全预案</a:t>
            </a:r>
          </a:p>
        </p:txBody>
      </p:sp>
      <p:sp>
        <p:nvSpPr>
          <p:cNvPr id="26" name="KSO_Shape"/>
          <p:cNvSpPr>
            <a:spLocks noChangeArrowheads="1"/>
          </p:cNvSpPr>
          <p:nvPr/>
        </p:nvSpPr>
        <p:spPr bwMode="auto">
          <a:xfrm>
            <a:off x="7430858" y="2854864"/>
            <a:ext cx="341460" cy="364586"/>
          </a:xfrm>
          <a:custGeom>
            <a:avLst/>
            <a:gdLst>
              <a:gd name="T0" fmla="*/ 875685 w 1019175"/>
              <a:gd name="T1" fmla="*/ 1334495 h 1524001"/>
              <a:gd name="T2" fmla="*/ 900638 w 1019175"/>
              <a:gd name="T3" fmla="*/ 1393190 h 1524001"/>
              <a:gd name="T4" fmla="*/ 889754 w 1019175"/>
              <a:gd name="T5" fmla="*/ 1494259 h 1524001"/>
              <a:gd name="T6" fmla="*/ 849935 w 1019175"/>
              <a:gd name="T7" fmla="*/ 1522685 h 1524001"/>
              <a:gd name="T8" fmla="*/ 611813 w 1019175"/>
              <a:gd name="T9" fmla="*/ 1513999 h 1524001"/>
              <a:gd name="T10" fmla="*/ 585001 w 1019175"/>
              <a:gd name="T11" fmla="*/ 1462412 h 1524001"/>
              <a:gd name="T12" fmla="*/ 592700 w 1019175"/>
              <a:gd name="T13" fmla="*/ 1355552 h 1524001"/>
              <a:gd name="T14" fmla="*/ 630130 w 1019175"/>
              <a:gd name="T15" fmla="*/ 1324494 h 1524001"/>
              <a:gd name="T16" fmla="*/ 951706 w 1019175"/>
              <a:gd name="T17" fmla="*/ 1079517 h 1524001"/>
              <a:gd name="T18" fmla="*/ 981075 w 1019175"/>
              <a:gd name="T19" fmla="*/ 1117981 h 1524001"/>
              <a:gd name="T20" fmla="*/ 979752 w 1019175"/>
              <a:gd name="T21" fmla="*/ 1235498 h 1524001"/>
              <a:gd name="T22" fmla="*/ 948002 w 1019175"/>
              <a:gd name="T23" fmla="*/ 1271575 h 1524001"/>
              <a:gd name="T24" fmla="*/ 568060 w 1019175"/>
              <a:gd name="T25" fmla="*/ 1271575 h 1524001"/>
              <a:gd name="T26" fmla="*/ 536045 w 1019175"/>
              <a:gd name="T27" fmla="*/ 1235498 h 1524001"/>
              <a:gd name="T28" fmla="*/ 534723 w 1019175"/>
              <a:gd name="T29" fmla="*/ 1117981 h 1524001"/>
              <a:gd name="T30" fmla="*/ 564620 w 1019175"/>
              <a:gd name="T31" fmla="*/ 1079517 h 1524001"/>
              <a:gd name="T32" fmla="*/ 971929 w 1019175"/>
              <a:gd name="T33" fmla="*/ 832371 h 1524001"/>
              <a:gd name="T34" fmla="*/ 1009145 w 1019175"/>
              <a:gd name="T35" fmla="*/ 863206 h 1524001"/>
              <a:gd name="T36" fmla="*/ 1016800 w 1019175"/>
              <a:gd name="T37" fmla="*/ 970470 h 1524001"/>
              <a:gd name="T38" fmla="*/ 990141 w 1019175"/>
              <a:gd name="T39" fmla="*/ 1022125 h 1524001"/>
              <a:gd name="T40" fmla="*/ 526395 w 1019175"/>
              <a:gd name="T41" fmla="*/ 1030822 h 1524001"/>
              <a:gd name="T42" fmla="*/ 486803 w 1019175"/>
              <a:gd name="T43" fmla="*/ 1002359 h 1524001"/>
              <a:gd name="T44" fmla="*/ 475982 w 1019175"/>
              <a:gd name="T45" fmla="*/ 900894 h 1524001"/>
              <a:gd name="T46" fmla="*/ 500792 w 1019175"/>
              <a:gd name="T47" fmla="*/ 842386 h 1524001"/>
              <a:gd name="T48" fmla="*/ 910431 w 1019175"/>
              <a:gd name="T49" fmla="*/ 588963 h 1524001"/>
              <a:gd name="T50" fmla="*/ 955411 w 1019175"/>
              <a:gd name="T51" fmla="*/ 612307 h 1524001"/>
              <a:gd name="T52" fmla="*/ 971550 w 1019175"/>
              <a:gd name="T53" fmla="*/ 700909 h 1524001"/>
              <a:gd name="T54" fmla="*/ 950913 w 1019175"/>
              <a:gd name="T55" fmla="*/ 774655 h 1524001"/>
              <a:gd name="T56" fmla="*/ 596636 w 1019175"/>
              <a:gd name="T57" fmla="*/ 792163 h 1524001"/>
              <a:gd name="T58" fmla="*/ 548481 w 1019175"/>
              <a:gd name="T59" fmla="*/ 772002 h 1524001"/>
              <a:gd name="T60" fmla="*/ 530225 w 1019175"/>
              <a:gd name="T61" fmla="*/ 690828 h 1524001"/>
              <a:gd name="T62" fmla="*/ 548481 w 1019175"/>
              <a:gd name="T63" fmla="*/ 609389 h 1524001"/>
              <a:gd name="T64" fmla="*/ 573015 w 1019175"/>
              <a:gd name="T65" fmla="*/ 0 h 1524001"/>
              <a:gd name="T66" fmla="*/ 698734 w 1019175"/>
              <a:gd name="T67" fmla="*/ 28310 h 1524001"/>
              <a:gd name="T68" fmla="*/ 761197 w 1019175"/>
              <a:gd name="T69" fmla="*/ 85460 h 1524001"/>
              <a:gd name="T70" fmla="*/ 790310 w 1019175"/>
              <a:gd name="T71" fmla="*/ 189706 h 1524001"/>
              <a:gd name="T72" fmla="*/ 754580 w 1019175"/>
              <a:gd name="T73" fmla="*/ 376238 h 1524001"/>
              <a:gd name="T74" fmla="*/ 659033 w 1019175"/>
              <a:gd name="T75" fmla="*/ 537633 h 1524001"/>
              <a:gd name="T76" fmla="*/ 528021 w 1019175"/>
              <a:gd name="T77" fmla="*/ 572294 h 1524001"/>
              <a:gd name="T78" fmla="*/ 491496 w 1019175"/>
              <a:gd name="T79" fmla="*/ 639498 h 1524001"/>
              <a:gd name="T80" fmla="*/ 502083 w 1019175"/>
              <a:gd name="T81" fmla="*/ 775494 h 1524001"/>
              <a:gd name="T82" fmla="*/ 471116 w 1019175"/>
              <a:gd name="T83" fmla="*/ 813329 h 1524001"/>
              <a:gd name="T84" fmla="*/ 435650 w 1019175"/>
              <a:gd name="T85" fmla="*/ 879740 h 1524001"/>
              <a:gd name="T86" fmla="*/ 445972 w 1019175"/>
              <a:gd name="T87" fmla="*/ 1015206 h 1524001"/>
              <a:gd name="T88" fmla="*/ 490437 w 1019175"/>
              <a:gd name="T89" fmla="*/ 1060186 h 1524001"/>
              <a:gd name="T90" fmla="*/ 493084 w 1019175"/>
              <a:gd name="T91" fmla="*/ 1112838 h 1524001"/>
              <a:gd name="T92" fmla="*/ 499171 w 1019175"/>
              <a:gd name="T93" fmla="*/ 1254654 h 1524001"/>
              <a:gd name="T94" fmla="*/ 542048 w 1019175"/>
              <a:gd name="T95" fmla="*/ 1302015 h 1524001"/>
              <a:gd name="T96" fmla="*/ 549724 w 1019175"/>
              <a:gd name="T97" fmla="*/ 1351756 h 1524001"/>
              <a:gd name="T98" fmla="*/ 551312 w 1019175"/>
              <a:gd name="T99" fmla="*/ 1499129 h 1524001"/>
              <a:gd name="T100" fmla="*/ 264407 w 1019175"/>
              <a:gd name="T101" fmla="*/ 1515798 h 1524001"/>
              <a:gd name="T102" fmla="*/ 168067 w 1019175"/>
              <a:gd name="T103" fmla="*/ 1482196 h 1524001"/>
              <a:gd name="T104" fmla="*/ 50552 w 1019175"/>
              <a:gd name="T105" fmla="*/ 1373188 h 1524001"/>
              <a:gd name="T106" fmla="*/ 10322 w 1019175"/>
              <a:gd name="T107" fmla="*/ 1280054 h 1524001"/>
              <a:gd name="T108" fmla="*/ 1059 w 1019175"/>
              <a:gd name="T109" fmla="*/ 836348 h 1524001"/>
              <a:gd name="T110" fmla="*/ 35996 w 1019175"/>
              <a:gd name="T111" fmla="*/ 712788 h 1524001"/>
              <a:gd name="T112" fmla="*/ 118308 w 1019175"/>
              <a:gd name="T113" fmla="*/ 622036 h 1524001"/>
              <a:gd name="T114" fmla="*/ 349367 w 1019175"/>
              <a:gd name="T115" fmla="*/ 421217 h 1524001"/>
              <a:gd name="T116" fmla="*/ 520610 w 1019175"/>
              <a:gd name="T117" fmla="*/ 210344 h 1524001"/>
              <a:gd name="T118" fmla="*/ 573015 w 1019175"/>
              <a:gd name="T119" fmla="*/ 0 h 1524001"/>
              <a:gd name="T120" fmla="*/ 0 w 1019175"/>
              <a:gd name="T121" fmla="*/ 0 h 1524001"/>
              <a:gd name="T122" fmla="*/ 1019175 w 1019175"/>
              <a:gd name="T123" fmla="*/ 1524001 h 1524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T120" t="T121" r="T122" b="T123"/>
            <a:pathLst>
              <a:path w="1019175" h="1524001">
                <a:moveTo>
                  <a:pt x="643934" y="1322388"/>
                </a:moveTo>
                <a:lnTo>
                  <a:pt x="649244" y="1322388"/>
                </a:lnTo>
                <a:lnTo>
                  <a:pt x="835334" y="1322388"/>
                </a:lnTo>
                <a:lnTo>
                  <a:pt x="840643" y="1322388"/>
                </a:lnTo>
                <a:lnTo>
                  <a:pt x="845156" y="1323178"/>
                </a:lnTo>
                <a:lnTo>
                  <a:pt x="849935" y="1323704"/>
                </a:lnTo>
                <a:lnTo>
                  <a:pt x="854182" y="1324494"/>
                </a:lnTo>
                <a:lnTo>
                  <a:pt x="858695" y="1325547"/>
                </a:lnTo>
                <a:lnTo>
                  <a:pt x="862411" y="1327126"/>
                </a:lnTo>
                <a:lnTo>
                  <a:pt x="866128" y="1328705"/>
                </a:lnTo>
                <a:lnTo>
                  <a:pt x="869579" y="1330547"/>
                </a:lnTo>
                <a:lnTo>
                  <a:pt x="872499" y="1332390"/>
                </a:lnTo>
                <a:lnTo>
                  <a:pt x="875685" y="1334495"/>
                </a:lnTo>
                <a:lnTo>
                  <a:pt x="878605" y="1336864"/>
                </a:lnTo>
                <a:lnTo>
                  <a:pt x="880994" y="1339759"/>
                </a:lnTo>
                <a:lnTo>
                  <a:pt x="883383" y="1342392"/>
                </a:lnTo>
                <a:lnTo>
                  <a:pt x="885507" y="1345287"/>
                </a:lnTo>
                <a:lnTo>
                  <a:pt x="887896" y="1348708"/>
                </a:lnTo>
                <a:lnTo>
                  <a:pt x="889754" y="1352130"/>
                </a:lnTo>
                <a:lnTo>
                  <a:pt x="891347" y="1355552"/>
                </a:lnTo>
                <a:lnTo>
                  <a:pt x="892674" y="1359236"/>
                </a:lnTo>
                <a:lnTo>
                  <a:pt x="894267" y="1362921"/>
                </a:lnTo>
                <a:lnTo>
                  <a:pt x="895594" y="1366869"/>
                </a:lnTo>
                <a:lnTo>
                  <a:pt x="897718" y="1375292"/>
                </a:lnTo>
                <a:lnTo>
                  <a:pt x="899311" y="1383977"/>
                </a:lnTo>
                <a:lnTo>
                  <a:pt x="900638" y="1393190"/>
                </a:lnTo>
                <a:lnTo>
                  <a:pt x="901169" y="1402928"/>
                </a:lnTo>
                <a:lnTo>
                  <a:pt x="901700" y="1412930"/>
                </a:lnTo>
                <a:lnTo>
                  <a:pt x="901700" y="1423458"/>
                </a:lnTo>
                <a:lnTo>
                  <a:pt x="901700" y="1433460"/>
                </a:lnTo>
                <a:lnTo>
                  <a:pt x="901169" y="1443461"/>
                </a:lnTo>
                <a:lnTo>
                  <a:pt x="900638" y="1453200"/>
                </a:lnTo>
                <a:lnTo>
                  <a:pt x="899311" y="1462412"/>
                </a:lnTo>
                <a:lnTo>
                  <a:pt x="897718" y="1471097"/>
                </a:lnTo>
                <a:lnTo>
                  <a:pt x="895594" y="1479520"/>
                </a:lnTo>
                <a:lnTo>
                  <a:pt x="894267" y="1483468"/>
                </a:lnTo>
                <a:lnTo>
                  <a:pt x="892674" y="1487153"/>
                </a:lnTo>
                <a:lnTo>
                  <a:pt x="891347" y="1490838"/>
                </a:lnTo>
                <a:lnTo>
                  <a:pt x="889754" y="1494259"/>
                </a:lnTo>
                <a:lnTo>
                  <a:pt x="887896" y="1497681"/>
                </a:lnTo>
                <a:lnTo>
                  <a:pt x="885507" y="1500839"/>
                </a:lnTo>
                <a:lnTo>
                  <a:pt x="883383" y="1503998"/>
                </a:lnTo>
                <a:lnTo>
                  <a:pt x="880994" y="1506630"/>
                </a:lnTo>
                <a:lnTo>
                  <a:pt x="878605" y="1509525"/>
                </a:lnTo>
                <a:lnTo>
                  <a:pt x="875685" y="1511631"/>
                </a:lnTo>
                <a:lnTo>
                  <a:pt x="872499" y="1513999"/>
                </a:lnTo>
                <a:lnTo>
                  <a:pt x="869579" y="1515842"/>
                </a:lnTo>
                <a:lnTo>
                  <a:pt x="866128" y="1517684"/>
                </a:lnTo>
                <a:lnTo>
                  <a:pt x="862411" y="1519263"/>
                </a:lnTo>
                <a:lnTo>
                  <a:pt x="858695" y="1520843"/>
                </a:lnTo>
                <a:lnTo>
                  <a:pt x="854182" y="1521896"/>
                </a:lnTo>
                <a:lnTo>
                  <a:pt x="849935" y="1522685"/>
                </a:lnTo>
                <a:lnTo>
                  <a:pt x="845156" y="1523212"/>
                </a:lnTo>
                <a:lnTo>
                  <a:pt x="840643" y="1523738"/>
                </a:lnTo>
                <a:lnTo>
                  <a:pt x="835334" y="1524001"/>
                </a:lnTo>
                <a:lnTo>
                  <a:pt x="649244" y="1524001"/>
                </a:lnTo>
                <a:lnTo>
                  <a:pt x="643934" y="1523738"/>
                </a:lnTo>
                <a:lnTo>
                  <a:pt x="638891" y="1523212"/>
                </a:lnTo>
                <a:lnTo>
                  <a:pt x="634643" y="1522685"/>
                </a:lnTo>
                <a:lnTo>
                  <a:pt x="630130" y="1521896"/>
                </a:lnTo>
                <a:lnTo>
                  <a:pt x="625883" y="1520843"/>
                </a:lnTo>
                <a:lnTo>
                  <a:pt x="622166" y="1519263"/>
                </a:lnTo>
                <a:lnTo>
                  <a:pt x="618450" y="1517684"/>
                </a:lnTo>
                <a:lnTo>
                  <a:pt x="614999" y="1515842"/>
                </a:lnTo>
                <a:lnTo>
                  <a:pt x="611813" y="1513999"/>
                </a:lnTo>
                <a:lnTo>
                  <a:pt x="608628" y="1511631"/>
                </a:lnTo>
                <a:lnTo>
                  <a:pt x="605973" y="1509525"/>
                </a:lnTo>
                <a:lnTo>
                  <a:pt x="603318" y="1506630"/>
                </a:lnTo>
                <a:lnTo>
                  <a:pt x="600929" y="1503998"/>
                </a:lnTo>
                <a:lnTo>
                  <a:pt x="598805" y="1500839"/>
                </a:lnTo>
                <a:lnTo>
                  <a:pt x="596416" y="1497681"/>
                </a:lnTo>
                <a:lnTo>
                  <a:pt x="594558" y="1494259"/>
                </a:lnTo>
                <a:lnTo>
                  <a:pt x="592700" y="1490838"/>
                </a:lnTo>
                <a:lnTo>
                  <a:pt x="591372" y="1487153"/>
                </a:lnTo>
                <a:lnTo>
                  <a:pt x="590045" y="1483468"/>
                </a:lnTo>
                <a:lnTo>
                  <a:pt x="588718" y="1479520"/>
                </a:lnTo>
                <a:lnTo>
                  <a:pt x="586594" y="1471097"/>
                </a:lnTo>
                <a:lnTo>
                  <a:pt x="585001" y="1462412"/>
                </a:lnTo>
                <a:lnTo>
                  <a:pt x="583674" y="1453200"/>
                </a:lnTo>
                <a:lnTo>
                  <a:pt x="583143" y="1443461"/>
                </a:lnTo>
                <a:lnTo>
                  <a:pt x="582612" y="1433460"/>
                </a:lnTo>
                <a:lnTo>
                  <a:pt x="582612" y="1423458"/>
                </a:lnTo>
                <a:lnTo>
                  <a:pt x="582612" y="1412930"/>
                </a:lnTo>
                <a:lnTo>
                  <a:pt x="583143" y="1402928"/>
                </a:lnTo>
                <a:lnTo>
                  <a:pt x="583674" y="1393190"/>
                </a:lnTo>
                <a:lnTo>
                  <a:pt x="585001" y="1383977"/>
                </a:lnTo>
                <a:lnTo>
                  <a:pt x="586594" y="1375292"/>
                </a:lnTo>
                <a:lnTo>
                  <a:pt x="588718" y="1366869"/>
                </a:lnTo>
                <a:lnTo>
                  <a:pt x="590045" y="1362921"/>
                </a:lnTo>
                <a:lnTo>
                  <a:pt x="591372" y="1359236"/>
                </a:lnTo>
                <a:lnTo>
                  <a:pt x="592700" y="1355552"/>
                </a:lnTo>
                <a:lnTo>
                  <a:pt x="594558" y="1352130"/>
                </a:lnTo>
                <a:lnTo>
                  <a:pt x="596416" y="1348708"/>
                </a:lnTo>
                <a:lnTo>
                  <a:pt x="598805" y="1345287"/>
                </a:lnTo>
                <a:lnTo>
                  <a:pt x="600929" y="1342392"/>
                </a:lnTo>
                <a:lnTo>
                  <a:pt x="603318" y="1339759"/>
                </a:lnTo>
                <a:lnTo>
                  <a:pt x="605973" y="1336864"/>
                </a:lnTo>
                <a:lnTo>
                  <a:pt x="608628" y="1334495"/>
                </a:lnTo>
                <a:lnTo>
                  <a:pt x="611813" y="1332390"/>
                </a:lnTo>
                <a:lnTo>
                  <a:pt x="614999" y="1330547"/>
                </a:lnTo>
                <a:lnTo>
                  <a:pt x="618450" y="1328705"/>
                </a:lnTo>
                <a:lnTo>
                  <a:pt x="622166" y="1327126"/>
                </a:lnTo>
                <a:lnTo>
                  <a:pt x="625883" y="1325547"/>
                </a:lnTo>
                <a:lnTo>
                  <a:pt x="630130" y="1324494"/>
                </a:lnTo>
                <a:lnTo>
                  <a:pt x="634643" y="1323704"/>
                </a:lnTo>
                <a:lnTo>
                  <a:pt x="638891" y="1323178"/>
                </a:lnTo>
                <a:lnTo>
                  <a:pt x="643934" y="1322388"/>
                </a:lnTo>
                <a:close/>
                <a:moveTo>
                  <a:pt x="589756" y="1073150"/>
                </a:moveTo>
                <a:lnTo>
                  <a:pt x="595048" y="1073150"/>
                </a:lnTo>
                <a:lnTo>
                  <a:pt x="921015" y="1073150"/>
                </a:lnTo>
                <a:lnTo>
                  <a:pt x="926306" y="1073150"/>
                </a:lnTo>
                <a:lnTo>
                  <a:pt x="930804" y="1073415"/>
                </a:lnTo>
                <a:lnTo>
                  <a:pt x="935567" y="1074476"/>
                </a:lnTo>
                <a:lnTo>
                  <a:pt x="939800" y="1075007"/>
                </a:lnTo>
                <a:lnTo>
                  <a:pt x="943769" y="1076333"/>
                </a:lnTo>
                <a:lnTo>
                  <a:pt x="948002" y="1077660"/>
                </a:lnTo>
                <a:lnTo>
                  <a:pt x="951706" y="1079517"/>
                </a:lnTo>
                <a:lnTo>
                  <a:pt x="955146" y="1080843"/>
                </a:lnTo>
                <a:lnTo>
                  <a:pt x="958056" y="1083231"/>
                </a:lnTo>
                <a:lnTo>
                  <a:pt x="961231" y="1085353"/>
                </a:lnTo>
                <a:lnTo>
                  <a:pt x="964142" y="1087740"/>
                </a:lnTo>
                <a:lnTo>
                  <a:pt x="966523" y="1090393"/>
                </a:lnTo>
                <a:lnTo>
                  <a:pt x="968904" y="1093311"/>
                </a:lnTo>
                <a:lnTo>
                  <a:pt x="971286" y="1096229"/>
                </a:lnTo>
                <a:lnTo>
                  <a:pt x="973402" y="1099678"/>
                </a:lnTo>
                <a:lnTo>
                  <a:pt x="975254" y="1102861"/>
                </a:lnTo>
                <a:lnTo>
                  <a:pt x="976842" y="1106575"/>
                </a:lnTo>
                <a:lnTo>
                  <a:pt x="978429" y="1110289"/>
                </a:lnTo>
                <a:lnTo>
                  <a:pt x="979752" y="1114002"/>
                </a:lnTo>
                <a:lnTo>
                  <a:pt x="981075" y="1117981"/>
                </a:lnTo>
                <a:lnTo>
                  <a:pt x="983192" y="1126470"/>
                </a:lnTo>
                <a:lnTo>
                  <a:pt x="984779" y="1134959"/>
                </a:lnTo>
                <a:lnTo>
                  <a:pt x="986102" y="1144509"/>
                </a:lnTo>
                <a:lnTo>
                  <a:pt x="986631" y="1154059"/>
                </a:lnTo>
                <a:lnTo>
                  <a:pt x="987425" y="1164404"/>
                </a:lnTo>
                <a:lnTo>
                  <a:pt x="987425" y="1174485"/>
                </a:lnTo>
                <a:lnTo>
                  <a:pt x="987425" y="1185096"/>
                </a:lnTo>
                <a:lnTo>
                  <a:pt x="986631" y="1195176"/>
                </a:lnTo>
                <a:lnTo>
                  <a:pt x="986102" y="1204726"/>
                </a:lnTo>
                <a:lnTo>
                  <a:pt x="984779" y="1214011"/>
                </a:lnTo>
                <a:lnTo>
                  <a:pt x="983192" y="1223030"/>
                </a:lnTo>
                <a:lnTo>
                  <a:pt x="981075" y="1231519"/>
                </a:lnTo>
                <a:lnTo>
                  <a:pt x="979752" y="1235498"/>
                </a:lnTo>
                <a:lnTo>
                  <a:pt x="978429" y="1239212"/>
                </a:lnTo>
                <a:lnTo>
                  <a:pt x="976842" y="1242926"/>
                </a:lnTo>
                <a:lnTo>
                  <a:pt x="975254" y="1246374"/>
                </a:lnTo>
                <a:lnTo>
                  <a:pt x="973402" y="1249823"/>
                </a:lnTo>
                <a:lnTo>
                  <a:pt x="971286" y="1253006"/>
                </a:lnTo>
                <a:lnTo>
                  <a:pt x="968904" y="1255924"/>
                </a:lnTo>
                <a:lnTo>
                  <a:pt x="966523" y="1258842"/>
                </a:lnTo>
                <a:lnTo>
                  <a:pt x="964142" y="1261230"/>
                </a:lnTo>
                <a:lnTo>
                  <a:pt x="961231" y="1263882"/>
                </a:lnTo>
                <a:lnTo>
                  <a:pt x="958056" y="1266004"/>
                </a:lnTo>
                <a:lnTo>
                  <a:pt x="955146" y="1268127"/>
                </a:lnTo>
                <a:lnTo>
                  <a:pt x="951706" y="1269984"/>
                </a:lnTo>
                <a:lnTo>
                  <a:pt x="948002" y="1271575"/>
                </a:lnTo>
                <a:lnTo>
                  <a:pt x="943769" y="1272902"/>
                </a:lnTo>
                <a:lnTo>
                  <a:pt x="939800" y="1273963"/>
                </a:lnTo>
                <a:lnTo>
                  <a:pt x="935567" y="1275024"/>
                </a:lnTo>
                <a:lnTo>
                  <a:pt x="930804" y="1275554"/>
                </a:lnTo>
                <a:lnTo>
                  <a:pt x="926306" y="1275820"/>
                </a:lnTo>
                <a:lnTo>
                  <a:pt x="921015" y="1276350"/>
                </a:lnTo>
                <a:lnTo>
                  <a:pt x="595048" y="1276350"/>
                </a:lnTo>
                <a:lnTo>
                  <a:pt x="589756" y="1275820"/>
                </a:lnTo>
                <a:lnTo>
                  <a:pt x="584993" y="1275554"/>
                </a:lnTo>
                <a:lnTo>
                  <a:pt x="580496" y="1275024"/>
                </a:lnTo>
                <a:lnTo>
                  <a:pt x="575998" y="1273963"/>
                </a:lnTo>
                <a:lnTo>
                  <a:pt x="572029" y="1272902"/>
                </a:lnTo>
                <a:lnTo>
                  <a:pt x="568060" y="1271575"/>
                </a:lnTo>
                <a:lnTo>
                  <a:pt x="564620" y="1269984"/>
                </a:lnTo>
                <a:lnTo>
                  <a:pt x="561181" y="1268127"/>
                </a:lnTo>
                <a:lnTo>
                  <a:pt x="557741" y="1266004"/>
                </a:lnTo>
                <a:lnTo>
                  <a:pt x="554831" y="1263882"/>
                </a:lnTo>
                <a:lnTo>
                  <a:pt x="552185" y="1261230"/>
                </a:lnTo>
                <a:lnTo>
                  <a:pt x="549275" y="1258842"/>
                </a:lnTo>
                <a:lnTo>
                  <a:pt x="546893" y="1255924"/>
                </a:lnTo>
                <a:lnTo>
                  <a:pt x="544777" y="1253006"/>
                </a:lnTo>
                <a:lnTo>
                  <a:pt x="542925" y="1249823"/>
                </a:lnTo>
                <a:lnTo>
                  <a:pt x="541073" y="1246374"/>
                </a:lnTo>
                <a:lnTo>
                  <a:pt x="539220" y="1242926"/>
                </a:lnTo>
                <a:lnTo>
                  <a:pt x="537633" y="1239212"/>
                </a:lnTo>
                <a:lnTo>
                  <a:pt x="536045" y="1235498"/>
                </a:lnTo>
                <a:lnTo>
                  <a:pt x="534723" y="1231519"/>
                </a:lnTo>
                <a:lnTo>
                  <a:pt x="532606" y="1223030"/>
                </a:lnTo>
                <a:lnTo>
                  <a:pt x="531018" y="1214011"/>
                </a:lnTo>
                <a:lnTo>
                  <a:pt x="529695" y="1204726"/>
                </a:lnTo>
                <a:lnTo>
                  <a:pt x="529166" y="1195176"/>
                </a:lnTo>
                <a:lnTo>
                  <a:pt x="528902" y="1185096"/>
                </a:lnTo>
                <a:lnTo>
                  <a:pt x="528637" y="1174485"/>
                </a:lnTo>
                <a:lnTo>
                  <a:pt x="528902" y="1164404"/>
                </a:lnTo>
                <a:lnTo>
                  <a:pt x="529166" y="1154059"/>
                </a:lnTo>
                <a:lnTo>
                  <a:pt x="529695" y="1144509"/>
                </a:lnTo>
                <a:lnTo>
                  <a:pt x="531018" y="1134959"/>
                </a:lnTo>
                <a:lnTo>
                  <a:pt x="532606" y="1126470"/>
                </a:lnTo>
                <a:lnTo>
                  <a:pt x="534723" y="1117981"/>
                </a:lnTo>
                <a:lnTo>
                  <a:pt x="536045" y="1114002"/>
                </a:lnTo>
                <a:lnTo>
                  <a:pt x="537633" y="1110289"/>
                </a:lnTo>
                <a:lnTo>
                  <a:pt x="539220" y="1106575"/>
                </a:lnTo>
                <a:lnTo>
                  <a:pt x="541073" y="1102861"/>
                </a:lnTo>
                <a:lnTo>
                  <a:pt x="542925" y="1099678"/>
                </a:lnTo>
                <a:lnTo>
                  <a:pt x="544777" y="1096229"/>
                </a:lnTo>
                <a:lnTo>
                  <a:pt x="546893" y="1093311"/>
                </a:lnTo>
                <a:lnTo>
                  <a:pt x="549275" y="1090393"/>
                </a:lnTo>
                <a:lnTo>
                  <a:pt x="552185" y="1087740"/>
                </a:lnTo>
                <a:lnTo>
                  <a:pt x="554831" y="1085353"/>
                </a:lnTo>
                <a:lnTo>
                  <a:pt x="557741" y="1083231"/>
                </a:lnTo>
                <a:lnTo>
                  <a:pt x="561181" y="1080843"/>
                </a:lnTo>
                <a:lnTo>
                  <a:pt x="564620" y="1079517"/>
                </a:lnTo>
                <a:lnTo>
                  <a:pt x="568060" y="1077660"/>
                </a:lnTo>
                <a:lnTo>
                  <a:pt x="572029" y="1076333"/>
                </a:lnTo>
                <a:lnTo>
                  <a:pt x="575998" y="1075007"/>
                </a:lnTo>
                <a:lnTo>
                  <a:pt x="580496" y="1074476"/>
                </a:lnTo>
                <a:lnTo>
                  <a:pt x="584993" y="1073415"/>
                </a:lnTo>
                <a:lnTo>
                  <a:pt x="589756" y="1073150"/>
                </a:lnTo>
                <a:close/>
                <a:moveTo>
                  <a:pt x="535633" y="830263"/>
                </a:moveTo>
                <a:lnTo>
                  <a:pt x="540912" y="830263"/>
                </a:lnTo>
                <a:lnTo>
                  <a:pt x="952926" y="830263"/>
                </a:lnTo>
                <a:lnTo>
                  <a:pt x="958204" y="830263"/>
                </a:lnTo>
                <a:lnTo>
                  <a:pt x="962955" y="830790"/>
                </a:lnTo>
                <a:lnTo>
                  <a:pt x="967442" y="831317"/>
                </a:lnTo>
                <a:lnTo>
                  <a:pt x="971929" y="832371"/>
                </a:lnTo>
                <a:lnTo>
                  <a:pt x="976153" y="833426"/>
                </a:lnTo>
                <a:lnTo>
                  <a:pt x="979848" y="834743"/>
                </a:lnTo>
                <a:lnTo>
                  <a:pt x="983543" y="836325"/>
                </a:lnTo>
                <a:lnTo>
                  <a:pt x="986974" y="838170"/>
                </a:lnTo>
                <a:lnTo>
                  <a:pt x="990141" y="840014"/>
                </a:lnTo>
                <a:lnTo>
                  <a:pt x="993309" y="842386"/>
                </a:lnTo>
                <a:lnTo>
                  <a:pt x="995948" y="844758"/>
                </a:lnTo>
                <a:lnTo>
                  <a:pt x="998588" y="847394"/>
                </a:lnTo>
                <a:lnTo>
                  <a:pt x="1000963" y="850293"/>
                </a:lnTo>
                <a:lnTo>
                  <a:pt x="1003075" y="853455"/>
                </a:lnTo>
                <a:lnTo>
                  <a:pt x="1005186" y="856354"/>
                </a:lnTo>
                <a:lnTo>
                  <a:pt x="1007298" y="859780"/>
                </a:lnTo>
                <a:lnTo>
                  <a:pt x="1009145" y="863206"/>
                </a:lnTo>
                <a:lnTo>
                  <a:pt x="1010465" y="866896"/>
                </a:lnTo>
                <a:lnTo>
                  <a:pt x="1011785" y="870586"/>
                </a:lnTo>
                <a:lnTo>
                  <a:pt x="1013104" y="874802"/>
                </a:lnTo>
                <a:lnTo>
                  <a:pt x="1015216" y="882972"/>
                </a:lnTo>
                <a:lnTo>
                  <a:pt x="1016800" y="891669"/>
                </a:lnTo>
                <a:lnTo>
                  <a:pt x="1018119" y="900894"/>
                </a:lnTo>
                <a:lnTo>
                  <a:pt x="1018911" y="910908"/>
                </a:lnTo>
                <a:lnTo>
                  <a:pt x="1019175" y="920660"/>
                </a:lnTo>
                <a:lnTo>
                  <a:pt x="1019175" y="930938"/>
                </a:lnTo>
                <a:lnTo>
                  <a:pt x="1019175" y="941480"/>
                </a:lnTo>
                <a:lnTo>
                  <a:pt x="1018911" y="951231"/>
                </a:lnTo>
                <a:lnTo>
                  <a:pt x="1018119" y="961246"/>
                </a:lnTo>
                <a:lnTo>
                  <a:pt x="1016800" y="970470"/>
                </a:lnTo>
                <a:lnTo>
                  <a:pt x="1015216" y="979167"/>
                </a:lnTo>
                <a:lnTo>
                  <a:pt x="1013104" y="987337"/>
                </a:lnTo>
                <a:lnTo>
                  <a:pt x="1011785" y="991554"/>
                </a:lnTo>
                <a:lnTo>
                  <a:pt x="1010465" y="995243"/>
                </a:lnTo>
                <a:lnTo>
                  <a:pt x="1009145" y="998933"/>
                </a:lnTo>
                <a:lnTo>
                  <a:pt x="1007298" y="1002359"/>
                </a:lnTo>
                <a:lnTo>
                  <a:pt x="1005186" y="1005785"/>
                </a:lnTo>
                <a:lnTo>
                  <a:pt x="1003075" y="1008684"/>
                </a:lnTo>
                <a:lnTo>
                  <a:pt x="1000963" y="1011847"/>
                </a:lnTo>
                <a:lnTo>
                  <a:pt x="998588" y="1014746"/>
                </a:lnTo>
                <a:lnTo>
                  <a:pt x="995948" y="1017381"/>
                </a:lnTo>
                <a:lnTo>
                  <a:pt x="993309" y="1020017"/>
                </a:lnTo>
                <a:lnTo>
                  <a:pt x="990141" y="1022125"/>
                </a:lnTo>
                <a:lnTo>
                  <a:pt x="986974" y="1023970"/>
                </a:lnTo>
                <a:lnTo>
                  <a:pt x="983543" y="1025815"/>
                </a:lnTo>
                <a:lnTo>
                  <a:pt x="979848" y="1027396"/>
                </a:lnTo>
                <a:lnTo>
                  <a:pt x="976153" y="1028977"/>
                </a:lnTo>
                <a:lnTo>
                  <a:pt x="971929" y="1029768"/>
                </a:lnTo>
                <a:lnTo>
                  <a:pt x="967442" y="1030822"/>
                </a:lnTo>
                <a:lnTo>
                  <a:pt x="962955" y="1031349"/>
                </a:lnTo>
                <a:lnTo>
                  <a:pt x="958204" y="1031876"/>
                </a:lnTo>
                <a:lnTo>
                  <a:pt x="952926" y="1031876"/>
                </a:lnTo>
                <a:lnTo>
                  <a:pt x="540912" y="1031876"/>
                </a:lnTo>
                <a:lnTo>
                  <a:pt x="535633" y="1031876"/>
                </a:lnTo>
                <a:lnTo>
                  <a:pt x="530882" y="1031349"/>
                </a:lnTo>
                <a:lnTo>
                  <a:pt x="526395" y="1030822"/>
                </a:lnTo>
                <a:lnTo>
                  <a:pt x="521908" y="1029768"/>
                </a:lnTo>
                <a:lnTo>
                  <a:pt x="517685" y="1028977"/>
                </a:lnTo>
                <a:lnTo>
                  <a:pt x="513990" y="1027396"/>
                </a:lnTo>
                <a:lnTo>
                  <a:pt x="510294" y="1025815"/>
                </a:lnTo>
                <a:lnTo>
                  <a:pt x="506863" y="1023970"/>
                </a:lnTo>
                <a:lnTo>
                  <a:pt x="503696" y="1022125"/>
                </a:lnTo>
                <a:lnTo>
                  <a:pt x="500792" y="1020017"/>
                </a:lnTo>
                <a:lnTo>
                  <a:pt x="497889" y="1017381"/>
                </a:lnTo>
                <a:lnTo>
                  <a:pt x="495514" y="1014746"/>
                </a:lnTo>
                <a:lnTo>
                  <a:pt x="492874" y="1011847"/>
                </a:lnTo>
                <a:lnTo>
                  <a:pt x="490763" y="1008684"/>
                </a:lnTo>
                <a:lnTo>
                  <a:pt x="488651" y="1005785"/>
                </a:lnTo>
                <a:lnTo>
                  <a:pt x="486803" y="1002359"/>
                </a:lnTo>
                <a:lnTo>
                  <a:pt x="485220" y="998933"/>
                </a:lnTo>
                <a:lnTo>
                  <a:pt x="483636" y="995243"/>
                </a:lnTo>
                <a:lnTo>
                  <a:pt x="482053" y="991554"/>
                </a:lnTo>
                <a:lnTo>
                  <a:pt x="480997" y="987337"/>
                </a:lnTo>
                <a:lnTo>
                  <a:pt x="478621" y="979167"/>
                </a:lnTo>
                <a:lnTo>
                  <a:pt x="477038" y="970470"/>
                </a:lnTo>
                <a:lnTo>
                  <a:pt x="475982" y="961246"/>
                </a:lnTo>
                <a:lnTo>
                  <a:pt x="475190" y="951231"/>
                </a:lnTo>
                <a:lnTo>
                  <a:pt x="474662" y="941480"/>
                </a:lnTo>
                <a:lnTo>
                  <a:pt x="474662" y="930938"/>
                </a:lnTo>
                <a:lnTo>
                  <a:pt x="474662" y="920660"/>
                </a:lnTo>
                <a:lnTo>
                  <a:pt x="475190" y="910908"/>
                </a:lnTo>
                <a:lnTo>
                  <a:pt x="475982" y="900894"/>
                </a:lnTo>
                <a:lnTo>
                  <a:pt x="477038" y="891669"/>
                </a:lnTo>
                <a:lnTo>
                  <a:pt x="478621" y="882972"/>
                </a:lnTo>
                <a:lnTo>
                  <a:pt x="480997" y="874802"/>
                </a:lnTo>
                <a:lnTo>
                  <a:pt x="482053" y="870586"/>
                </a:lnTo>
                <a:lnTo>
                  <a:pt x="483636" y="866896"/>
                </a:lnTo>
                <a:lnTo>
                  <a:pt x="485220" y="863206"/>
                </a:lnTo>
                <a:lnTo>
                  <a:pt x="486803" y="859780"/>
                </a:lnTo>
                <a:lnTo>
                  <a:pt x="488651" y="856354"/>
                </a:lnTo>
                <a:lnTo>
                  <a:pt x="490763" y="853455"/>
                </a:lnTo>
                <a:lnTo>
                  <a:pt x="492874" y="850293"/>
                </a:lnTo>
                <a:lnTo>
                  <a:pt x="495514" y="847394"/>
                </a:lnTo>
                <a:lnTo>
                  <a:pt x="497889" y="844758"/>
                </a:lnTo>
                <a:lnTo>
                  <a:pt x="500792" y="842386"/>
                </a:lnTo>
                <a:lnTo>
                  <a:pt x="503696" y="840014"/>
                </a:lnTo>
                <a:lnTo>
                  <a:pt x="506863" y="838170"/>
                </a:lnTo>
                <a:lnTo>
                  <a:pt x="510294" y="836325"/>
                </a:lnTo>
                <a:lnTo>
                  <a:pt x="513990" y="834743"/>
                </a:lnTo>
                <a:lnTo>
                  <a:pt x="517685" y="833426"/>
                </a:lnTo>
                <a:lnTo>
                  <a:pt x="521908" y="832371"/>
                </a:lnTo>
                <a:lnTo>
                  <a:pt x="526395" y="831317"/>
                </a:lnTo>
                <a:lnTo>
                  <a:pt x="530882" y="830790"/>
                </a:lnTo>
                <a:lnTo>
                  <a:pt x="535633" y="830263"/>
                </a:lnTo>
                <a:close/>
                <a:moveTo>
                  <a:pt x="591344" y="588963"/>
                </a:moveTo>
                <a:lnTo>
                  <a:pt x="596636" y="588963"/>
                </a:lnTo>
                <a:lnTo>
                  <a:pt x="905404" y="588963"/>
                </a:lnTo>
                <a:lnTo>
                  <a:pt x="910431" y="588963"/>
                </a:lnTo>
                <a:lnTo>
                  <a:pt x="915458" y="589759"/>
                </a:lnTo>
                <a:lnTo>
                  <a:pt x="919956" y="590289"/>
                </a:lnTo>
                <a:lnTo>
                  <a:pt x="924190" y="591351"/>
                </a:lnTo>
                <a:lnTo>
                  <a:pt x="928423" y="592146"/>
                </a:lnTo>
                <a:lnTo>
                  <a:pt x="932392" y="593738"/>
                </a:lnTo>
                <a:lnTo>
                  <a:pt x="936096" y="595330"/>
                </a:lnTo>
                <a:lnTo>
                  <a:pt x="939271" y="597187"/>
                </a:lnTo>
                <a:lnTo>
                  <a:pt x="942446" y="599044"/>
                </a:lnTo>
                <a:lnTo>
                  <a:pt x="945621" y="601166"/>
                </a:lnTo>
                <a:lnTo>
                  <a:pt x="948267" y="603818"/>
                </a:lnTo>
                <a:lnTo>
                  <a:pt x="950913" y="606471"/>
                </a:lnTo>
                <a:lnTo>
                  <a:pt x="953294" y="609389"/>
                </a:lnTo>
                <a:lnTo>
                  <a:pt x="955411" y="612307"/>
                </a:lnTo>
                <a:lnTo>
                  <a:pt x="957792" y="615491"/>
                </a:lnTo>
                <a:lnTo>
                  <a:pt x="959644" y="618939"/>
                </a:lnTo>
                <a:lnTo>
                  <a:pt x="961231" y="622388"/>
                </a:lnTo>
                <a:lnTo>
                  <a:pt x="962554" y="626102"/>
                </a:lnTo>
                <a:lnTo>
                  <a:pt x="964142" y="629815"/>
                </a:lnTo>
                <a:lnTo>
                  <a:pt x="965465" y="633794"/>
                </a:lnTo>
                <a:lnTo>
                  <a:pt x="967581" y="642283"/>
                </a:lnTo>
                <a:lnTo>
                  <a:pt x="969169" y="651037"/>
                </a:lnTo>
                <a:lnTo>
                  <a:pt x="970492" y="660322"/>
                </a:lnTo>
                <a:lnTo>
                  <a:pt x="971021" y="670137"/>
                </a:lnTo>
                <a:lnTo>
                  <a:pt x="971550" y="680217"/>
                </a:lnTo>
                <a:lnTo>
                  <a:pt x="971550" y="690828"/>
                </a:lnTo>
                <a:lnTo>
                  <a:pt x="971550" y="700909"/>
                </a:lnTo>
                <a:lnTo>
                  <a:pt x="971021" y="710989"/>
                </a:lnTo>
                <a:lnTo>
                  <a:pt x="970492" y="721070"/>
                </a:lnTo>
                <a:lnTo>
                  <a:pt x="969169" y="730354"/>
                </a:lnTo>
                <a:lnTo>
                  <a:pt x="967581" y="738843"/>
                </a:lnTo>
                <a:lnTo>
                  <a:pt x="965465" y="747332"/>
                </a:lnTo>
                <a:lnTo>
                  <a:pt x="964142" y="751311"/>
                </a:lnTo>
                <a:lnTo>
                  <a:pt x="962554" y="755025"/>
                </a:lnTo>
                <a:lnTo>
                  <a:pt x="961231" y="759004"/>
                </a:lnTo>
                <a:lnTo>
                  <a:pt x="959644" y="762187"/>
                </a:lnTo>
                <a:lnTo>
                  <a:pt x="957792" y="765636"/>
                </a:lnTo>
                <a:lnTo>
                  <a:pt x="955411" y="769084"/>
                </a:lnTo>
                <a:lnTo>
                  <a:pt x="953294" y="772002"/>
                </a:lnTo>
                <a:lnTo>
                  <a:pt x="950913" y="774655"/>
                </a:lnTo>
                <a:lnTo>
                  <a:pt x="948267" y="777573"/>
                </a:lnTo>
                <a:lnTo>
                  <a:pt x="945621" y="779961"/>
                </a:lnTo>
                <a:lnTo>
                  <a:pt x="942446" y="782083"/>
                </a:lnTo>
                <a:lnTo>
                  <a:pt x="939271" y="783940"/>
                </a:lnTo>
                <a:lnTo>
                  <a:pt x="936096" y="786062"/>
                </a:lnTo>
                <a:lnTo>
                  <a:pt x="932392" y="787388"/>
                </a:lnTo>
                <a:lnTo>
                  <a:pt x="928423" y="788980"/>
                </a:lnTo>
                <a:lnTo>
                  <a:pt x="924190" y="790041"/>
                </a:lnTo>
                <a:lnTo>
                  <a:pt x="919956" y="790837"/>
                </a:lnTo>
                <a:lnTo>
                  <a:pt x="915458" y="791633"/>
                </a:lnTo>
                <a:lnTo>
                  <a:pt x="910431" y="792163"/>
                </a:lnTo>
                <a:lnTo>
                  <a:pt x="905404" y="792163"/>
                </a:lnTo>
                <a:lnTo>
                  <a:pt x="596636" y="792163"/>
                </a:lnTo>
                <a:lnTo>
                  <a:pt x="591344" y="792163"/>
                </a:lnTo>
                <a:lnTo>
                  <a:pt x="586317" y="791633"/>
                </a:lnTo>
                <a:lnTo>
                  <a:pt x="582083" y="790837"/>
                </a:lnTo>
                <a:lnTo>
                  <a:pt x="577850" y="790041"/>
                </a:lnTo>
                <a:lnTo>
                  <a:pt x="573352" y="788980"/>
                </a:lnTo>
                <a:lnTo>
                  <a:pt x="569648" y="787388"/>
                </a:lnTo>
                <a:lnTo>
                  <a:pt x="565944" y="786062"/>
                </a:lnTo>
                <a:lnTo>
                  <a:pt x="562504" y="783940"/>
                </a:lnTo>
                <a:lnTo>
                  <a:pt x="559329" y="782083"/>
                </a:lnTo>
                <a:lnTo>
                  <a:pt x="556419" y="779961"/>
                </a:lnTo>
                <a:lnTo>
                  <a:pt x="553508" y="777573"/>
                </a:lnTo>
                <a:lnTo>
                  <a:pt x="551127" y="774655"/>
                </a:lnTo>
                <a:lnTo>
                  <a:pt x="548481" y="772002"/>
                </a:lnTo>
                <a:lnTo>
                  <a:pt x="546365" y="769084"/>
                </a:lnTo>
                <a:lnTo>
                  <a:pt x="544248" y="765636"/>
                </a:lnTo>
                <a:lnTo>
                  <a:pt x="542396" y="762187"/>
                </a:lnTo>
                <a:lnTo>
                  <a:pt x="540544" y="759004"/>
                </a:lnTo>
                <a:lnTo>
                  <a:pt x="538956" y="755025"/>
                </a:lnTo>
                <a:lnTo>
                  <a:pt x="537633" y="751311"/>
                </a:lnTo>
                <a:lnTo>
                  <a:pt x="536575" y="747332"/>
                </a:lnTo>
                <a:lnTo>
                  <a:pt x="534458" y="738843"/>
                </a:lnTo>
                <a:lnTo>
                  <a:pt x="532871" y="730354"/>
                </a:lnTo>
                <a:lnTo>
                  <a:pt x="531548" y="721070"/>
                </a:lnTo>
                <a:lnTo>
                  <a:pt x="530490" y="710989"/>
                </a:lnTo>
                <a:lnTo>
                  <a:pt x="530225" y="700909"/>
                </a:lnTo>
                <a:lnTo>
                  <a:pt x="530225" y="690828"/>
                </a:lnTo>
                <a:lnTo>
                  <a:pt x="530225" y="680217"/>
                </a:lnTo>
                <a:lnTo>
                  <a:pt x="530490" y="670137"/>
                </a:lnTo>
                <a:lnTo>
                  <a:pt x="531548" y="660322"/>
                </a:lnTo>
                <a:lnTo>
                  <a:pt x="532871" y="651037"/>
                </a:lnTo>
                <a:lnTo>
                  <a:pt x="534458" y="642283"/>
                </a:lnTo>
                <a:lnTo>
                  <a:pt x="536575" y="633794"/>
                </a:lnTo>
                <a:lnTo>
                  <a:pt x="537633" y="629815"/>
                </a:lnTo>
                <a:lnTo>
                  <a:pt x="538956" y="626102"/>
                </a:lnTo>
                <a:lnTo>
                  <a:pt x="540544" y="622388"/>
                </a:lnTo>
                <a:lnTo>
                  <a:pt x="542396" y="618939"/>
                </a:lnTo>
                <a:lnTo>
                  <a:pt x="544248" y="615491"/>
                </a:lnTo>
                <a:lnTo>
                  <a:pt x="546365" y="612307"/>
                </a:lnTo>
                <a:lnTo>
                  <a:pt x="548481" y="609389"/>
                </a:lnTo>
                <a:lnTo>
                  <a:pt x="551127" y="606471"/>
                </a:lnTo>
                <a:lnTo>
                  <a:pt x="553508" y="603818"/>
                </a:lnTo>
                <a:lnTo>
                  <a:pt x="556419" y="601166"/>
                </a:lnTo>
                <a:lnTo>
                  <a:pt x="559329" y="599044"/>
                </a:lnTo>
                <a:lnTo>
                  <a:pt x="562504" y="597187"/>
                </a:lnTo>
                <a:lnTo>
                  <a:pt x="565944" y="595330"/>
                </a:lnTo>
                <a:lnTo>
                  <a:pt x="569648" y="593738"/>
                </a:lnTo>
                <a:lnTo>
                  <a:pt x="573352" y="592146"/>
                </a:lnTo>
                <a:lnTo>
                  <a:pt x="577850" y="591351"/>
                </a:lnTo>
                <a:lnTo>
                  <a:pt x="582083" y="590289"/>
                </a:lnTo>
                <a:lnTo>
                  <a:pt x="586317" y="589759"/>
                </a:lnTo>
                <a:lnTo>
                  <a:pt x="591344" y="588963"/>
                </a:lnTo>
                <a:close/>
                <a:moveTo>
                  <a:pt x="573015" y="0"/>
                </a:moveTo>
                <a:lnTo>
                  <a:pt x="580426" y="0"/>
                </a:lnTo>
                <a:lnTo>
                  <a:pt x="588630" y="265"/>
                </a:lnTo>
                <a:lnTo>
                  <a:pt x="597365" y="1058"/>
                </a:lnTo>
                <a:lnTo>
                  <a:pt x="606628" y="1588"/>
                </a:lnTo>
                <a:lnTo>
                  <a:pt x="616421" y="2910"/>
                </a:lnTo>
                <a:lnTo>
                  <a:pt x="626743" y="4498"/>
                </a:lnTo>
                <a:lnTo>
                  <a:pt x="637595" y="6615"/>
                </a:lnTo>
                <a:lnTo>
                  <a:pt x="648446" y="8996"/>
                </a:lnTo>
                <a:lnTo>
                  <a:pt x="659563" y="12171"/>
                </a:lnTo>
                <a:lnTo>
                  <a:pt x="670679" y="15875"/>
                </a:lnTo>
                <a:lnTo>
                  <a:pt x="682060" y="20638"/>
                </a:lnTo>
                <a:lnTo>
                  <a:pt x="693176" y="25400"/>
                </a:lnTo>
                <a:lnTo>
                  <a:pt x="698734" y="28310"/>
                </a:lnTo>
                <a:lnTo>
                  <a:pt x="704027" y="31485"/>
                </a:lnTo>
                <a:lnTo>
                  <a:pt x="709586" y="34396"/>
                </a:lnTo>
                <a:lnTo>
                  <a:pt x="714879" y="38100"/>
                </a:lnTo>
                <a:lnTo>
                  <a:pt x="719908" y="41540"/>
                </a:lnTo>
                <a:lnTo>
                  <a:pt x="725201" y="45773"/>
                </a:lnTo>
                <a:lnTo>
                  <a:pt x="729965" y="49742"/>
                </a:lnTo>
                <a:lnTo>
                  <a:pt x="734994" y="53975"/>
                </a:lnTo>
                <a:lnTo>
                  <a:pt x="739758" y="58738"/>
                </a:lnTo>
                <a:lnTo>
                  <a:pt x="744258" y="63235"/>
                </a:lnTo>
                <a:lnTo>
                  <a:pt x="748757" y="68527"/>
                </a:lnTo>
                <a:lnTo>
                  <a:pt x="752992" y="73819"/>
                </a:lnTo>
                <a:lnTo>
                  <a:pt x="756962" y="79375"/>
                </a:lnTo>
                <a:lnTo>
                  <a:pt x="761197" y="85460"/>
                </a:lnTo>
                <a:lnTo>
                  <a:pt x="764902" y="91546"/>
                </a:lnTo>
                <a:lnTo>
                  <a:pt x="768343" y="98160"/>
                </a:lnTo>
                <a:lnTo>
                  <a:pt x="771519" y="104510"/>
                </a:lnTo>
                <a:lnTo>
                  <a:pt x="774695" y="111654"/>
                </a:lnTo>
                <a:lnTo>
                  <a:pt x="777606" y="119063"/>
                </a:lnTo>
                <a:lnTo>
                  <a:pt x="780253" y="126735"/>
                </a:lnTo>
                <a:lnTo>
                  <a:pt x="782370" y="134673"/>
                </a:lnTo>
                <a:lnTo>
                  <a:pt x="784752" y="143140"/>
                </a:lnTo>
                <a:lnTo>
                  <a:pt x="786340" y="151606"/>
                </a:lnTo>
                <a:lnTo>
                  <a:pt x="787664" y="160338"/>
                </a:lnTo>
                <a:lnTo>
                  <a:pt x="788987" y="169598"/>
                </a:lnTo>
                <a:lnTo>
                  <a:pt x="789516" y="179388"/>
                </a:lnTo>
                <a:lnTo>
                  <a:pt x="790310" y="189706"/>
                </a:lnTo>
                <a:lnTo>
                  <a:pt x="790575" y="199760"/>
                </a:lnTo>
                <a:lnTo>
                  <a:pt x="790310" y="209550"/>
                </a:lnTo>
                <a:lnTo>
                  <a:pt x="790046" y="218810"/>
                </a:lnTo>
                <a:lnTo>
                  <a:pt x="788987" y="237067"/>
                </a:lnTo>
                <a:lnTo>
                  <a:pt x="787134" y="254794"/>
                </a:lnTo>
                <a:lnTo>
                  <a:pt x="785017" y="271992"/>
                </a:lnTo>
                <a:lnTo>
                  <a:pt x="781841" y="288396"/>
                </a:lnTo>
                <a:lnTo>
                  <a:pt x="778400" y="304536"/>
                </a:lnTo>
                <a:lnTo>
                  <a:pt x="774430" y="320146"/>
                </a:lnTo>
                <a:lnTo>
                  <a:pt x="770195" y="334963"/>
                </a:lnTo>
                <a:lnTo>
                  <a:pt x="765167" y="349250"/>
                </a:lnTo>
                <a:lnTo>
                  <a:pt x="760138" y="363008"/>
                </a:lnTo>
                <a:lnTo>
                  <a:pt x="754580" y="376238"/>
                </a:lnTo>
                <a:lnTo>
                  <a:pt x="749022" y="389202"/>
                </a:lnTo>
                <a:lnTo>
                  <a:pt x="743199" y="401373"/>
                </a:lnTo>
                <a:lnTo>
                  <a:pt x="737111" y="413279"/>
                </a:lnTo>
                <a:lnTo>
                  <a:pt x="731024" y="424656"/>
                </a:lnTo>
                <a:lnTo>
                  <a:pt x="724672" y="435504"/>
                </a:lnTo>
                <a:lnTo>
                  <a:pt x="718584" y="445823"/>
                </a:lnTo>
                <a:lnTo>
                  <a:pt x="712497" y="455613"/>
                </a:lnTo>
                <a:lnTo>
                  <a:pt x="700057" y="474398"/>
                </a:lnTo>
                <a:lnTo>
                  <a:pt x="678354" y="506148"/>
                </a:lnTo>
                <a:lnTo>
                  <a:pt x="668826" y="519906"/>
                </a:lnTo>
                <a:lnTo>
                  <a:pt x="665121" y="525992"/>
                </a:lnTo>
                <a:lnTo>
                  <a:pt x="661680" y="532342"/>
                </a:lnTo>
                <a:lnTo>
                  <a:pt x="659033" y="537633"/>
                </a:lnTo>
                <a:lnTo>
                  <a:pt x="656651" y="542925"/>
                </a:lnTo>
                <a:lnTo>
                  <a:pt x="655063" y="547688"/>
                </a:lnTo>
                <a:lnTo>
                  <a:pt x="654004" y="552450"/>
                </a:lnTo>
                <a:lnTo>
                  <a:pt x="591013" y="552450"/>
                </a:lnTo>
                <a:lnTo>
                  <a:pt x="581749" y="552715"/>
                </a:lnTo>
                <a:lnTo>
                  <a:pt x="573280" y="553773"/>
                </a:lnTo>
                <a:lnTo>
                  <a:pt x="565339" y="554831"/>
                </a:lnTo>
                <a:lnTo>
                  <a:pt x="557929" y="556683"/>
                </a:lnTo>
                <a:lnTo>
                  <a:pt x="551047" y="559329"/>
                </a:lnTo>
                <a:lnTo>
                  <a:pt x="544430" y="561975"/>
                </a:lnTo>
                <a:lnTo>
                  <a:pt x="538607" y="565150"/>
                </a:lnTo>
                <a:lnTo>
                  <a:pt x="533049" y="568590"/>
                </a:lnTo>
                <a:lnTo>
                  <a:pt x="528021" y="572294"/>
                </a:lnTo>
                <a:lnTo>
                  <a:pt x="523521" y="576263"/>
                </a:lnTo>
                <a:lnTo>
                  <a:pt x="519286" y="580231"/>
                </a:lnTo>
                <a:lnTo>
                  <a:pt x="515581" y="584729"/>
                </a:lnTo>
                <a:lnTo>
                  <a:pt x="512140" y="588963"/>
                </a:lnTo>
                <a:lnTo>
                  <a:pt x="509229" y="593461"/>
                </a:lnTo>
                <a:lnTo>
                  <a:pt x="506318" y="597694"/>
                </a:lnTo>
                <a:lnTo>
                  <a:pt x="504200" y="601663"/>
                </a:lnTo>
                <a:lnTo>
                  <a:pt x="502083" y="606161"/>
                </a:lnTo>
                <a:lnTo>
                  <a:pt x="500230" y="610129"/>
                </a:lnTo>
                <a:lnTo>
                  <a:pt x="498377" y="614892"/>
                </a:lnTo>
                <a:lnTo>
                  <a:pt x="496789" y="619390"/>
                </a:lnTo>
                <a:lnTo>
                  <a:pt x="493878" y="629179"/>
                </a:lnTo>
                <a:lnTo>
                  <a:pt x="491496" y="639498"/>
                </a:lnTo>
                <a:lnTo>
                  <a:pt x="489908" y="650875"/>
                </a:lnTo>
                <a:lnTo>
                  <a:pt x="488584" y="663046"/>
                </a:lnTo>
                <a:lnTo>
                  <a:pt x="487790" y="676275"/>
                </a:lnTo>
                <a:lnTo>
                  <a:pt x="487790" y="690827"/>
                </a:lnTo>
                <a:lnTo>
                  <a:pt x="487790" y="705115"/>
                </a:lnTo>
                <a:lnTo>
                  <a:pt x="488584" y="718079"/>
                </a:lnTo>
                <a:lnTo>
                  <a:pt x="489908" y="730515"/>
                </a:lnTo>
                <a:lnTo>
                  <a:pt x="491496" y="741892"/>
                </a:lnTo>
                <a:lnTo>
                  <a:pt x="493878" y="752211"/>
                </a:lnTo>
                <a:lnTo>
                  <a:pt x="496789" y="762000"/>
                </a:lnTo>
                <a:lnTo>
                  <a:pt x="498377" y="766498"/>
                </a:lnTo>
                <a:lnTo>
                  <a:pt x="500230" y="770996"/>
                </a:lnTo>
                <a:lnTo>
                  <a:pt x="502083" y="775494"/>
                </a:lnTo>
                <a:lnTo>
                  <a:pt x="504200" y="779463"/>
                </a:lnTo>
                <a:lnTo>
                  <a:pt x="506053" y="783167"/>
                </a:lnTo>
                <a:lnTo>
                  <a:pt x="508170" y="786871"/>
                </a:lnTo>
                <a:lnTo>
                  <a:pt x="510817" y="790575"/>
                </a:lnTo>
                <a:lnTo>
                  <a:pt x="513464" y="794015"/>
                </a:lnTo>
                <a:lnTo>
                  <a:pt x="507112" y="795602"/>
                </a:lnTo>
                <a:lnTo>
                  <a:pt x="500759" y="797190"/>
                </a:lnTo>
                <a:lnTo>
                  <a:pt x="494937" y="799306"/>
                </a:lnTo>
                <a:lnTo>
                  <a:pt x="489379" y="801688"/>
                </a:lnTo>
                <a:lnTo>
                  <a:pt x="484350" y="804333"/>
                </a:lnTo>
                <a:lnTo>
                  <a:pt x="479321" y="806979"/>
                </a:lnTo>
                <a:lnTo>
                  <a:pt x="475086" y="810154"/>
                </a:lnTo>
                <a:lnTo>
                  <a:pt x="471116" y="813329"/>
                </a:lnTo>
                <a:lnTo>
                  <a:pt x="466881" y="816769"/>
                </a:lnTo>
                <a:lnTo>
                  <a:pt x="463441" y="820208"/>
                </a:lnTo>
                <a:lnTo>
                  <a:pt x="460529" y="823648"/>
                </a:lnTo>
                <a:lnTo>
                  <a:pt x="457353" y="827352"/>
                </a:lnTo>
                <a:lnTo>
                  <a:pt x="454442" y="831056"/>
                </a:lnTo>
                <a:lnTo>
                  <a:pt x="452060" y="834761"/>
                </a:lnTo>
                <a:lnTo>
                  <a:pt x="448090" y="841904"/>
                </a:lnTo>
                <a:lnTo>
                  <a:pt x="445972" y="846138"/>
                </a:lnTo>
                <a:lnTo>
                  <a:pt x="444120" y="850106"/>
                </a:lnTo>
                <a:lnTo>
                  <a:pt x="442267" y="854869"/>
                </a:lnTo>
                <a:lnTo>
                  <a:pt x="440679" y="859102"/>
                </a:lnTo>
                <a:lnTo>
                  <a:pt x="437767" y="869156"/>
                </a:lnTo>
                <a:lnTo>
                  <a:pt x="435650" y="879740"/>
                </a:lnTo>
                <a:lnTo>
                  <a:pt x="433797" y="890852"/>
                </a:lnTo>
                <a:lnTo>
                  <a:pt x="432474" y="903288"/>
                </a:lnTo>
                <a:lnTo>
                  <a:pt x="431945" y="916252"/>
                </a:lnTo>
                <a:lnTo>
                  <a:pt x="431680" y="930540"/>
                </a:lnTo>
                <a:lnTo>
                  <a:pt x="431945" y="945092"/>
                </a:lnTo>
                <a:lnTo>
                  <a:pt x="432474" y="958056"/>
                </a:lnTo>
                <a:lnTo>
                  <a:pt x="433797" y="970492"/>
                </a:lnTo>
                <a:lnTo>
                  <a:pt x="435650" y="981604"/>
                </a:lnTo>
                <a:lnTo>
                  <a:pt x="437767" y="992188"/>
                </a:lnTo>
                <a:lnTo>
                  <a:pt x="440679" y="1001977"/>
                </a:lnTo>
                <a:lnTo>
                  <a:pt x="442267" y="1006475"/>
                </a:lnTo>
                <a:lnTo>
                  <a:pt x="444120" y="1011238"/>
                </a:lnTo>
                <a:lnTo>
                  <a:pt x="445972" y="1015206"/>
                </a:lnTo>
                <a:lnTo>
                  <a:pt x="448090" y="1019440"/>
                </a:lnTo>
                <a:lnTo>
                  <a:pt x="449942" y="1023144"/>
                </a:lnTo>
                <a:lnTo>
                  <a:pt x="452324" y="1026848"/>
                </a:lnTo>
                <a:lnTo>
                  <a:pt x="454971" y="1030817"/>
                </a:lnTo>
                <a:lnTo>
                  <a:pt x="457618" y="1034521"/>
                </a:lnTo>
                <a:lnTo>
                  <a:pt x="460529" y="1038225"/>
                </a:lnTo>
                <a:lnTo>
                  <a:pt x="463970" y="1041665"/>
                </a:lnTo>
                <a:lnTo>
                  <a:pt x="467675" y="1045369"/>
                </a:lnTo>
                <a:lnTo>
                  <a:pt x="471645" y="1048809"/>
                </a:lnTo>
                <a:lnTo>
                  <a:pt x="475616" y="1051719"/>
                </a:lnTo>
                <a:lnTo>
                  <a:pt x="480380" y="1054894"/>
                </a:lnTo>
                <a:lnTo>
                  <a:pt x="485144" y="1057804"/>
                </a:lnTo>
                <a:lnTo>
                  <a:pt x="490437" y="1060186"/>
                </a:lnTo>
                <a:lnTo>
                  <a:pt x="496260" y="1062567"/>
                </a:lnTo>
                <a:lnTo>
                  <a:pt x="502347" y="1064419"/>
                </a:lnTo>
                <a:lnTo>
                  <a:pt x="508435" y="1066271"/>
                </a:lnTo>
                <a:lnTo>
                  <a:pt x="515316" y="1067594"/>
                </a:lnTo>
                <a:lnTo>
                  <a:pt x="511876" y="1071827"/>
                </a:lnTo>
                <a:lnTo>
                  <a:pt x="508435" y="1076590"/>
                </a:lnTo>
                <a:lnTo>
                  <a:pt x="505788" y="1080823"/>
                </a:lnTo>
                <a:lnTo>
                  <a:pt x="503141" y="1085586"/>
                </a:lnTo>
                <a:lnTo>
                  <a:pt x="501024" y="1089554"/>
                </a:lnTo>
                <a:lnTo>
                  <a:pt x="499171" y="1094052"/>
                </a:lnTo>
                <a:lnTo>
                  <a:pt x="497583" y="1098286"/>
                </a:lnTo>
                <a:lnTo>
                  <a:pt x="495731" y="1103048"/>
                </a:lnTo>
                <a:lnTo>
                  <a:pt x="493084" y="1112838"/>
                </a:lnTo>
                <a:lnTo>
                  <a:pt x="490967" y="1123156"/>
                </a:lnTo>
                <a:lnTo>
                  <a:pt x="489114" y="1134534"/>
                </a:lnTo>
                <a:lnTo>
                  <a:pt x="487790" y="1146704"/>
                </a:lnTo>
                <a:lnTo>
                  <a:pt x="487261" y="1159934"/>
                </a:lnTo>
                <a:lnTo>
                  <a:pt x="486732" y="1174221"/>
                </a:lnTo>
                <a:lnTo>
                  <a:pt x="487261" y="1188509"/>
                </a:lnTo>
                <a:lnTo>
                  <a:pt x="487790" y="1202002"/>
                </a:lnTo>
                <a:lnTo>
                  <a:pt x="489114" y="1214438"/>
                </a:lnTo>
                <a:lnTo>
                  <a:pt x="490967" y="1225550"/>
                </a:lnTo>
                <a:lnTo>
                  <a:pt x="493084" y="1236134"/>
                </a:lnTo>
                <a:lnTo>
                  <a:pt x="495731" y="1245659"/>
                </a:lnTo>
                <a:lnTo>
                  <a:pt x="497583" y="1250156"/>
                </a:lnTo>
                <a:lnTo>
                  <a:pt x="499171" y="1254654"/>
                </a:lnTo>
                <a:lnTo>
                  <a:pt x="501024" y="1258888"/>
                </a:lnTo>
                <a:lnTo>
                  <a:pt x="503141" y="1263121"/>
                </a:lnTo>
                <a:lnTo>
                  <a:pt x="505523" y="1267090"/>
                </a:lnTo>
                <a:lnTo>
                  <a:pt x="507641" y="1270794"/>
                </a:lnTo>
                <a:lnTo>
                  <a:pt x="510288" y="1274498"/>
                </a:lnTo>
                <a:lnTo>
                  <a:pt x="513199" y="1278467"/>
                </a:lnTo>
                <a:lnTo>
                  <a:pt x="516375" y="1282171"/>
                </a:lnTo>
                <a:lnTo>
                  <a:pt x="519816" y="1285875"/>
                </a:lnTo>
                <a:lnTo>
                  <a:pt x="523521" y="1289315"/>
                </a:lnTo>
                <a:lnTo>
                  <a:pt x="527756" y="1292754"/>
                </a:lnTo>
                <a:lnTo>
                  <a:pt x="531991" y="1296194"/>
                </a:lnTo>
                <a:lnTo>
                  <a:pt x="536755" y="1299369"/>
                </a:lnTo>
                <a:lnTo>
                  <a:pt x="542048" y="1302015"/>
                </a:lnTo>
                <a:lnTo>
                  <a:pt x="547606" y="1304661"/>
                </a:lnTo>
                <a:lnTo>
                  <a:pt x="553429" y="1307042"/>
                </a:lnTo>
                <a:lnTo>
                  <a:pt x="559781" y="1308894"/>
                </a:lnTo>
                <a:lnTo>
                  <a:pt x="566663" y="1310481"/>
                </a:lnTo>
                <a:lnTo>
                  <a:pt x="573809" y="1311804"/>
                </a:lnTo>
                <a:lnTo>
                  <a:pt x="568780" y="1317361"/>
                </a:lnTo>
                <a:lnTo>
                  <a:pt x="564016" y="1322917"/>
                </a:lnTo>
                <a:lnTo>
                  <a:pt x="560311" y="1328738"/>
                </a:lnTo>
                <a:lnTo>
                  <a:pt x="557135" y="1334294"/>
                </a:lnTo>
                <a:lnTo>
                  <a:pt x="555017" y="1338792"/>
                </a:lnTo>
                <a:lnTo>
                  <a:pt x="553164" y="1342761"/>
                </a:lnTo>
                <a:lnTo>
                  <a:pt x="551312" y="1347259"/>
                </a:lnTo>
                <a:lnTo>
                  <a:pt x="549724" y="1351756"/>
                </a:lnTo>
                <a:lnTo>
                  <a:pt x="547077" y="1361546"/>
                </a:lnTo>
                <a:lnTo>
                  <a:pt x="544430" y="1372129"/>
                </a:lnTo>
                <a:lnTo>
                  <a:pt x="543107" y="1383242"/>
                </a:lnTo>
                <a:lnTo>
                  <a:pt x="541784" y="1395677"/>
                </a:lnTo>
                <a:lnTo>
                  <a:pt x="540725" y="1408642"/>
                </a:lnTo>
                <a:lnTo>
                  <a:pt x="540725" y="1423459"/>
                </a:lnTo>
                <a:lnTo>
                  <a:pt x="540725" y="1437481"/>
                </a:lnTo>
                <a:lnTo>
                  <a:pt x="541784" y="1450711"/>
                </a:lnTo>
                <a:lnTo>
                  <a:pt x="543107" y="1463146"/>
                </a:lnTo>
                <a:lnTo>
                  <a:pt x="544430" y="1474259"/>
                </a:lnTo>
                <a:lnTo>
                  <a:pt x="547077" y="1484842"/>
                </a:lnTo>
                <a:lnTo>
                  <a:pt x="549724" y="1494367"/>
                </a:lnTo>
                <a:lnTo>
                  <a:pt x="551312" y="1499129"/>
                </a:lnTo>
                <a:lnTo>
                  <a:pt x="553164" y="1503627"/>
                </a:lnTo>
                <a:lnTo>
                  <a:pt x="555017" y="1507596"/>
                </a:lnTo>
                <a:lnTo>
                  <a:pt x="557135" y="1512094"/>
                </a:lnTo>
                <a:lnTo>
                  <a:pt x="559781" y="1516327"/>
                </a:lnTo>
                <a:lnTo>
                  <a:pt x="562428" y="1520825"/>
                </a:lnTo>
                <a:lnTo>
                  <a:pt x="321047" y="1520825"/>
                </a:lnTo>
                <a:lnTo>
                  <a:pt x="312842" y="1520825"/>
                </a:lnTo>
                <a:lnTo>
                  <a:pt x="304373" y="1520296"/>
                </a:lnTo>
                <a:lnTo>
                  <a:pt x="296433" y="1519767"/>
                </a:lnTo>
                <a:lnTo>
                  <a:pt x="288228" y="1519238"/>
                </a:lnTo>
                <a:lnTo>
                  <a:pt x="280288" y="1518179"/>
                </a:lnTo>
                <a:lnTo>
                  <a:pt x="272083" y="1517121"/>
                </a:lnTo>
                <a:lnTo>
                  <a:pt x="264407" y="1515798"/>
                </a:lnTo>
                <a:lnTo>
                  <a:pt x="256203" y="1514211"/>
                </a:lnTo>
                <a:lnTo>
                  <a:pt x="248527" y="1512623"/>
                </a:lnTo>
                <a:lnTo>
                  <a:pt x="240852" y="1510771"/>
                </a:lnTo>
                <a:lnTo>
                  <a:pt x="233441" y="1508654"/>
                </a:lnTo>
                <a:lnTo>
                  <a:pt x="225501" y="1506538"/>
                </a:lnTo>
                <a:lnTo>
                  <a:pt x="218090" y="1503892"/>
                </a:lnTo>
                <a:lnTo>
                  <a:pt x="210679" y="1501511"/>
                </a:lnTo>
                <a:lnTo>
                  <a:pt x="203268" y="1498600"/>
                </a:lnTo>
                <a:lnTo>
                  <a:pt x="196122" y="1495690"/>
                </a:lnTo>
                <a:lnTo>
                  <a:pt x="188976" y="1492515"/>
                </a:lnTo>
                <a:lnTo>
                  <a:pt x="181830" y="1489075"/>
                </a:lnTo>
                <a:lnTo>
                  <a:pt x="174948" y="1485636"/>
                </a:lnTo>
                <a:lnTo>
                  <a:pt x="168067" y="1482196"/>
                </a:lnTo>
                <a:lnTo>
                  <a:pt x="161450" y="1478227"/>
                </a:lnTo>
                <a:lnTo>
                  <a:pt x="154569" y="1474523"/>
                </a:lnTo>
                <a:lnTo>
                  <a:pt x="147952" y="1470290"/>
                </a:lnTo>
                <a:lnTo>
                  <a:pt x="141600" y="1466056"/>
                </a:lnTo>
                <a:lnTo>
                  <a:pt x="129160" y="1457061"/>
                </a:lnTo>
                <a:lnTo>
                  <a:pt x="116985" y="1447536"/>
                </a:lnTo>
                <a:lnTo>
                  <a:pt x="105075" y="1437481"/>
                </a:lnTo>
                <a:lnTo>
                  <a:pt x="93959" y="1426634"/>
                </a:lnTo>
                <a:lnTo>
                  <a:pt x="83372" y="1415521"/>
                </a:lnTo>
                <a:lnTo>
                  <a:pt x="73579" y="1404144"/>
                </a:lnTo>
                <a:lnTo>
                  <a:pt x="64051" y="1391973"/>
                </a:lnTo>
                <a:lnTo>
                  <a:pt x="55052" y="1379273"/>
                </a:lnTo>
                <a:lnTo>
                  <a:pt x="50552" y="1373188"/>
                </a:lnTo>
                <a:lnTo>
                  <a:pt x="46582" y="1366309"/>
                </a:lnTo>
                <a:lnTo>
                  <a:pt x="42612" y="1359694"/>
                </a:lnTo>
                <a:lnTo>
                  <a:pt x="38907" y="1352815"/>
                </a:lnTo>
                <a:lnTo>
                  <a:pt x="35466" y="1346200"/>
                </a:lnTo>
                <a:lnTo>
                  <a:pt x="31761" y="1339056"/>
                </a:lnTo>
                <a:lnTo>
                  <a:pt x="28585" y="1332177"/>
                </a:lnTo>
                <a:lnTo>
                  <a:pt x="25409" y="1325034"/>
                </a:lnTo>
                <a:lnTo>
                  <a:pt x="22497" y="1317625"/>
                </a:lnTo>
                <a:lnTo>
                  <a:pt x="19586" y="1310481"/>
                </a:lnTo>
                <a:lnTo>
                  <a:pt x="17204" y="1303073"/>
                </a:lnTo>
                <a:lnTo>
                  <a:pt x="14557" y="1295665"/>
                </a:lnTo>
                <a:lnTo>
                  <a:pt x="12440" y="1287727"/>
                </a:lnTo>
                <a:lnTo>
                  <a:pt x="10322" y="1280054"/>
                </a:lnTo>
                <a:lnTo>
                  <a:pt x="8470" y="1272646"/>
                </a:lnTo>
                <a:lnTo>
                  <a:pt x="6617" y="1264444"/>
                </a:lnTo>
                <a:lnTo>
                  <a:pt x="5294" y="1256771"/>
                </a:lnTo>
                <a:lnTo>
                  <a:pt x="3706" y="1248834"/>
                </a:lnTo>
                <a:lnTo>
                  <a:pt x="2912" y="1240896"/>
                </a:lnTo>
                <a:lnTo>
                  <a:pt x="1853" y="1232959"/>
                </a:lnTo>
                <a:lnTo>
                  <a:pt x="1059" y="1224756"/>
                </a:lnTo>
                <a:lnTo>
                  <a:pt x="529" y="1216554"/>
                </a:lnTo>
                <a:lnTo>
                  <a:pt x="265" y="1208352"/>
                </a:lnTo>
                <a:lnTo>
                  <a:pt x="0" y="1200150"/>
                </a:lnTo>
                <a:lnTo>
                  <a:pt x="0" y="857515"/>
                </a:lnTo>
                <a:lnTo>
                  <a:pt x="265" y="847196"/>
                </a:lnTo>
                <a:lnTo>
                  <a:pt x="1059" y="836348"/>
                </a:lnTo>
                <a:lnTo>
                  <a:pt x="1588" y="826029"/>
                </a:lnTo>
                <a:lnTo>
                  <a:pt x="2912" y="815711"/>
                </a:lnTo>
                <a:lnTo>
                  <a:pt x="4500" y="805656"/>
                </a:lnTo>
                <a:lnTo>
                  <a:pt x="6352" y="795602"/>
                </a:lnTo>
                <a:lnTo>
                  <a:pt x="8205" y="785813"/>
                </a:lnTo>
                <a:lnTo>
                  <a:pt x="10587" y="776023"/>
                </a:lnTo>
                <a:lnTo>
                  <a:pt x="13498" y="766498"/>
                </a:lnTo>
                <a:lnTo>
                  <a:pt x="16410" y="757238"/>
                </a:lnTo>
                <a:lnTo>
                  <a:pt x="19851" y="747713"/>
                </a:lnTo>
                <a:lnTo>
                  <a:pt x="23291" y="738717"/>
                </a:lnTo>
                <a:lnTo>
                  <a:pt x="27261" y="730250"/>
                </a:lnTo>
                <a:lnTo>
                  <a:pt x="31761" y="721519"/>
                </a:lnTo>
                <a:lnTo>
                  <a:pt x="35996" y="712788"/>
                </a:lnTo>
                <a:lnTo>
                  <a:pt x="41024" y="704850"/>
                </a:lnTo>
                <a:lnTo>
                  <a:pt x="46053" y="696648"/>
                </a:lnTo>
                <a:lnTo>
                  <a:pt x="51346" y="688711"/>
                </a:lnTo>
                <a:lnTo>
                  <a:pt x="56905" y="680773"/>
                </a:lnTo>
                <a:lnTo>
                  <a:pt x="62727" y="673365"/>
                </a:lnTo>
                <a:lnTo>
                  <a:pt x="68550" y="666221"/>
                </a:lnTo>
                <a:lnTo>
                  <a:pt x="75167" y="659077"/>
                </a:lnTo>
                <a:lnTo>
                  <a:pt x="81519" y="652198"/>
                </a:lnTo>
                <a:lnTo>
                  <a:pt x="88401" y="645848"/>
                </a:lnTo>
                <a:lnTo>
                  <a:pt x="95547" y="639498"/>
                </a:lnTo>
                <a:lnTo>
                  <a:pt x="102958" y="633413"/>
                </a:lnTo>
                <a:lnTo>
                  <a:pt x="110368" y="627592"/>
                </a:lnTo>
                <a:lnTo>
                  <a:pt x="118308" y="622036"/>
                </a:lnTo>
                <a:lnTo>
                  <a:pt x="126249" y="616744"/>
                </a:lnTo>
                <a:lnTo>
                  <a:pt x="134453" y="611452"/>
                </a:lnTo>
                <a:lnTo>
                  <a:pt x="143188" y="606690"/>
                </a:lnTo>
                <a:lnTo>
                  <a:pt x="151392" y="602192"/>
                </a:lnTo>
                <a:lnTo>
                  <a:pt x="168596" y="587904"/>
                </a:lnTo>
                <a:lnTo>
                  <a:pt x="189505" y="569913"/>
                </a:lnTo>
                <a:lnTo>
                  <a:pt x="214120" y="548481"/>
                </a:lnTo>
                <a:lnTo>
                  <a:pt x="241381" y="524140"/>
                </a:lnTo>
                <a:lnTo>
                  <a:pt x="270760" y="497152"/>
                </a:lnTo>
                <a:lnTo>
                  <a:pt x="301726" y="468048"/>
                </a:lnTo>
                <a:lnTo>
                  <a:pt x="317342" y="452967"/>
                </a:lnTo>
                <a:lnTo>
                  <a:pt x="333222" y="437356"/>
                </a:lnTo>
                <a:lnTo>
                  <a:pt x="349367" y="421217"/>
                </a:lnTo>
                <a:lnTo>
                  <a:pt x="365247" y="405077"/>
                </a:lnTo>
                <a:lnTo>
                  <a:pt x="381128" y="388408"/>
                </a:lnTo>
                <a:lnTo>
                  <a:pt x="396479" y="371740"/>
                </a:lnTo>
                <a:lnTo>
                  <a:pt x="412094" y="354542"/>
                </a:lnTo>
                <a:lnTo>
                  <a:pt x="426916" y="337608"/>
                </a:lnTo>
                <a:lnTo>
                  <a:pt x="441473" y="320411"/>
                </a:lnTo>
                <a:lnTo>
                  <a:pt x="455765" y="303477"/>
                </a:lnTo>
                <a:lnTo>
                  <a:pt x="469263" y="286015"/>
                </a:lnTo>
                <a:lnTo>
                  <a:pt x="482232" y="269081"/>
                </a:lnTo>
                <a:lnTo>
                  <a:pt x="494143" y="252148"/>
                </a:lnTo>
                <a:lnTo>
                  <a:pt x="505523" y="235215"/>
                </a:lnTo>
                <a:lnTo>
                  <a:pt x="515581" y="218810"/>
                </a:lnTo>
                <a:lnTo>
                  <a:pt x="520610" y="210344"/>
                </a:lnTo>
                <a:lnTo>
                  <a:pt x="525374" y="202406"/>
                </a:lnTo>
                <a:lnTo>
                  <a:pt x="529344" y="194204"/>
                </a:lnTo>
                <a:lnTo>
                  <a:pt x="533314" y="186267"/>
                </a:lnTo>
                <a:lnTo>
                  <a:pt x="537019" y="178329"/>
                </a:lnTo>
                <a:lnTo>
                  <a:pt x="540460" y="170656"/>
                </a:lnTo>
                <a:lnTo>
                  <a:pt x="543636" y="162983"/>
                </a:lnTo>
                <a:lnTo>
                  <a:pt x="546283" y="155575"/>
                </a:lnTo>
                <a:lnTo>
                  <a:pt x="548930" y="147902"/>
                </a:lnTo>
                <a:lnTo>
                  <a:pt x="551047" y="140494"/>
                </a:lnTo>
                <a:lnTo>
                  <a:pt x="551047" y="1058"/>
                </a:lnTo>
                <a:lnTo>
                  <a:pt x="553958" y="794"/>
                </a:lnTo>
                <a:lnTo>
                  <a:pt x="561369" y="265"/>
                </a:lnTo>
                <a:lnTo>
                  <a:pt x="57301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 sz="1050">
              <a:latin typeface="字魂59号-创粗黑" panose="00000500000000000000" charset="-122"/>
              <a:ea typeface="字魂59号-创粗黑" panose="0000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1D07AC2-0FAB-4A35-A3CF-B6533E010490}"/>
              </a:ext>
            </a:extLst>
          </p:cNvPr>
          <p:cNvSpPr/>
          <p:nvPr/>
        </p:nvSpPr>
        <p:spPr>
          <a:xfrm>
            <a:off x="4157006" y="5116461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/>
              <a:t>标书要有详细预案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109F955-F5A6-A497-F924-37668835A23B}"/>
              </a:ext>
            </a:extLst>
          </p:cNvPr>
          <p:cNvSpPr txBox="1"/>
          <p:nvPr/>
        </p:nvSpPr>
        <p:spPr>
          <a:xfrm>
            <a:off x="10740390" y="5392420"/>
            <a:ext cx="927100" cy="829945"/>
          </a:xfrm>
          <a:prstGeom prst="rect">
            <a:avLst/>
          </a:prstGeom>
          <a:solidFill>
            <a:srgbClr val="0C6F88">
              <a:alpha val="5000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0C6F88"/>
                </a:soli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学在路上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A7DCE5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0939145" y="6274435"/>
            <a:ext cx="501650" cy="107950"/>
            <a:chOff x="17106" y="9224"/>
            <a:chExt cx="894" cy="192"/>
          </a:xfrm>
        </p:grpSpPr>
        <p:sp>
          <p:nvSpPr>
            <p:cNvPr id="12" name="椭圆 11"/>
            <p:cNvSpPr/>
            <p:nvPr/>
          </p:nvSpPr>
          <p:spPr>
            <a:xfrm>
              <a:off x="17106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7459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812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65835" y="1044384"/>
            <a:ext cx="5230165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研学交通要求（尽量减少车程）</a:t>
            </a:r>
          </a:p>
        </p:txBody>
      </p:sp>
      <p:sp>
        <p:nvSpPr>
          <p:cNvPr id="2" name="Round Diagonal Corner Rectangle 2"/>
          <p:cNvSpPr/>
          <p:nvPr/>
        </p:nvSpPr>
        <p:spPr>
          <a:xfrm>
            <a:off x="993072" y="2037432"/>
            <a:ext cx="1300879" cy="1301218"/>
          </a:xfrm>
          <a:prstGeom prst="round2DiagRect">
            <a:avLst>
              <a:gd name="adj1" fmla="val 18841"/>
              <a:gd name="adj2" fmla="val 0"/>
            </a:avLst>
          </a:prstGeom>
          <a:solidFill>
            <a:srgbClr val="084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3" name="Freeform 121"/>
          <p:cNvSpPr>
            <a:spLocks noChangeArrowheads="1"/>
          </p:cNvSpPr>
          <p:nvPr/>
        </p:nvSpPr>
        <p:spPr bwMode="auto">
          <a:xfrm rot="16200000">
            <a:off x="2417054" y="2438525"/>
            <a:ext cx="997584" cy="499029"/>
          </a:xfrm>
          <a:custGeom>
            <a:avLst/>
            <a:gdLst>
              <a:gd name="T0" fmla="*/ 516 w 517"/>
              <a:gd name="T1" fmla="*/ 119 h 245"/>
              <a:gd name="T2" fmla="*/ 386 w 517"/>
              <a:gd name="T3" fmla="*/ 0 h 245"/>
              <a:gd name="T4" fmla="*/ 386 w 517"/>
              <a:gd name="T5" fmla="*/ 76 h 245"/>
              <a:gd name="T6" fmla="*/ 0 w 517"/>
              <a:gd name="T7" fmla="*/ 76 h 245"/>
              <a:gd name="T8" fmla="*/ 0 w 517"/>
              <a:gd name="T9" fmla="*/ 168 h 245"/>
              <a:gd name="T10" fmla="*/ 386 w 517"/>
              <a:gd name="T11" fmla="*/ 168 h 245"/>
              <a:gd name="T12" fmla="*/ 386 w 517"/>
              <a:gd name="T13" fmla="*/ 244 h 245"/>
              <a:gd name="T14" fmla="*/ 516 w 517"/>
              <a:gd name="T15" fmla="*/ 119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7" h="245">
                <a:moveTo>
                  <a:pt x="516" y="119"/>
                </a:moveTo>
                <a:lnTo>
                  <a:pt x="386" y="0"/>
                </a:lnTo>
                <a:lnTo>
                  <a:pt x="386" y="76"/>
                </a:lnTo>
                <a:lnTo>
                  <a:pt x="0" y="76"/>
                </a:lnTo>
                <a:lnTo>
                  <a:pt x="0" y="168"/>
                </a:lnTo>
                <a:lnTo>
                  <a:pt x="386" y="168"/>
                </a:lnTo>
                <a:lnTo>
                  <a:pt x="386" y="244"/>
                </a:lnTo>
                <a:lnTo>
                  <a:pt x="516" y="119"/>
                </a:lnTo>
              </a:path>
            </a:pathLst>
          </a:custGeom>
          <a:solidFill>
            <a:srgbClr val="084A5B"/>
          </a:solidFill>
          <a:ln>
            <a:noFill/>
          </a:ln>
          <a:effectLst/>
        </p:spPr>
        <p:txBody>
          <a:bodyPr wrap="none" lIns="60927" tIns="30463" rIns="60927" bIns="30463" anchor="ctr"/>
          <a:lstStyle/>
          <a:p>
            <a:endParaRPr lang="en-US" sz="900" dirty="0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99932" y="236487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高铁</a:t>
            </a:r>
            <a:endParaRPr lang="id-ID" sz="3600" dirty="0">
              <a:solidFill>
                <a:schemeClr val="bg1"/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" name="Round Diagonal Corner Rectangle 7"/>
          <p:cNvSpPr/>
          <p:nvPr/>
        </p:nvSpPr>
        <p:spPr>
          <a:xfrm>
            <a:off x="6291102" y="2037432"/>
            <a:ext cx="1300879" cy="1301218"/>
          </a:xfrm>
          <a:prstGeom prst="round2DiagRect">
            <a:avLst>
              <a:gd name="adj1" fmla="val 18841"/>
              <a:gd name="adj2" fmla="val 0"/>
            </a:avLst>
          </a:prstGeom>
          <a:solidFill>
            <a:srgbClr val="444E5B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6" name="Freeform 121"/>
          <p:cNvSpPr>
            <a:spLocks noChangeArrowheads="1"/>
          </p:cNvSpPr>
          <p:nvPr/>
        </p:nvSpPr>
        <p:spPr bwMode="auto">
          <a:xfrm rot="16200000">
            <a:off x="7750009" y="2438525"/>
            <a:ext cx="997584" cy="499029"/>
          </a:xfrm>
          <a:custGeom>
            <a:avLst/>
            <a:gdLst>
              <a:gd name="T0" fmla="*/ 516 w 517"/>
              <a:gd name="T1" fmla="*/ 119 h 245"/>
              <a:gd name="T2" fmla="*/ 386 w 517"/>
              <a:gd name="T3" fmla="*/ 0 h 245"/>
              <a:gd name="T4" fmla="*/ 386 w 517"/>
              <a:gd name="T5" fmla="*/ 76 h 245"/>
              <a:gd name="T6" fmla="*/ 0 w 517"/>
              <a:gd name="T7" fmla="*/ 76 h 245"/>
              <a:gd name="T8" fmla="*/ 0 w 517"/>
              <a:gd name="T9" fmla="*/ 168 h 245"/>
              <a:gd name="T10" fmla="*/ 386 w 517"/>
              <a:gd name="T11" fmla="*/ 168 h 245"/>
              <a:gd name="T12" fmla="*/ 386 w 517"/>
              <a:gd name="T13" fmla="*/ 244 h 245"/>
              <a:gd name="T14" fmla="*/ 516 w 517"/>
              <a:gd name="T15" fmla="*/ 119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7" h="245">
                <a:moveTo>
                  <a:pt x="516" y="119"/>
                </a:moveTo>
                <a:lnTo>
                  <a:pt x="386" y="0"/>
                </a:lnTo>
                <a:lnTo>
                  <a:pt x="386" y="76"/>
                </a:lnTo>
                <a:lnTo>
                  <a:pt x="0" y="76"/>
                </a:lnTo>
                <a:lnTo>
                  <a:pt x="0" y="168"/>
                </a:lnTo>
                <a:lnTo>
                  <a:pt x="386" y="168"/>
                </a:lnTo>
                <a:lnTo>
                  <a:pt x="386" y="244"/>
                </a:lnTo>
                <a:lnTo>
                  <a:pt x="516" y="119"/>
                </a:lnTo>
              </a:path>
            </a:pathLst>
          </a:custGeom>
          <a:solidFill>
            <a:srgbClr val="444E5B"/>
          </a:solidFill>
          <a:ln>
            <a:noFill/>
          </a:ln>
          <a:effectLst/>
        </p:spPr>
        <p:txBody>
          <a:bodyPr wrap="none" lIns="60927" tIns="30463" rIns="60927" bIns="30463" anchor="ctr"/>
          <a:lstStyle/>
          <a:p>
            <a:endParaRPr lang="en-US" sz="900" dirty="0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6432887" y="2364875"/>
            <a:ext cx="113284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大巴</a:t>
            </a:r>
            <a:endParaRPr lang="id-ID" sz="3600" dirty="0">
              <a:solidFill>
                <a:schemeClr val="bg1"/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248685" y="2037432"/>
            <a:ext cx="275685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直达；火车票学生座位连在一起，同一个年级的在同一个车厢；老师和导游的车票在车厢的两头和中间。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723789" y="2341206"/>
            <a:ext cx="261151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defRPr>
            </a:lvl1pPr>
          </a:lstStyle>
          <a:p>
            <a:r>
              <a:rPr lang="zh-CN" altLang="en-US" dirty="0"/>
              <a:t>干净</a:t>
            </a:r>
            <a:r>
              <a:rPr lang="en-US" altLang="zh-CN" dirty="0"/>
              <a:t>/</a:t>
            </a:r>
            <a:r>
              <a:rPr lang="zh-CN" altLang="en-US" dirty="0"/>
              <a:t>空调</a:t>
            </a:r>
            <a:r>
              <a:rPr lang="en-US" altLang="zh-CN" dirty="0"/>
              <a:t>/</a:t>
            </a:r>
            <a:r>
              <a:rPr lang="zh-CN" altLang="en-US" dirty="0"/>
              <a:t>安全带</a:t>
            </a:r>
            <a:r>
              <a:rPr lang="en-US" altLang="zh-CN" dirty="0"/>
              <a:t>/</a:t>
            </a:r>
            <a:r>
              <a:rPr lang="zh-CN" altLang="en-US" dirty="0"/>
              <a:t>司机资质和素质，</a:t>
            </a:r>
            <a:r>
              <a:rPr lang="en-US" altLang="zh-CN" dirty="0"/>
              <a:t>3</a:t>
            </a:r>
            <a:r>
              <a:rPr lang="zh-CN" altLang="en-US" dirty="0"/>
              <a:t>年内新车。</a:t>
            </a:r>
            <a:endParaRPr lang="en-US" altLang="zh-CN" dirty="0"/>
          </a:p>
          <a:p>
            <a:r>
              <a:rPr lang="zh-CN" altLang="en-US" dirty="0"/>
              <a:t>单次车程尽量</a:t>
            </a:r>
            <a:r>
              <a:rPr lang="zh-CN" altLang="en-US" dirty="0">
                <a:solidFill>
                  <a:srgbClr val="FF0000"/>
                </a:solidFill>
              </a:rPr>
              <a:t>不超过</a:t>
            </a:r>
            <a:r>
              <a:rPr lang="en-US" altLang="zh-CN" dirty="0">
                <a:solidFill>
                  <a:srgbClr val="FF0000"/>
                </a:solidFill>
              </a:rPr>
              <a:t>2</a:t>
            </a:r>
            <a:r>
              <a:rPr lang="zh-CN" altLang="en-US" dirty="0">
                <a:solidFill>
                  <a:srgbClr val="FF0000"/>
                </a:solidFill>
              </a:rPr>
              <a:t>小时</a:t>
            </a:r>
            <a:r>
              <a:rPr lang="zh-CN" altLang="en-US" dirty="0"/>
              <a:t>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EC751E2-43BD-4429-8EA7-150104F881DB}"/>
              </a:ext>
            </a:extLst>
          </p:cNvPr>
          <p:cNvSpPr txBox="1"/>
          <p:nvPr/>
        </p:nvSpPr>
        <p:spPr>
          <a:xfrm>
            <a:off x="835440" y="3949022"/>
            <a:ext cx="6279182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研学住宿要求（尽量减少更换住宿地）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DD42D4DB-4AA7-41F3-B146-1B31DE9395AC}"/>
              </a:ext>
            </a:extLst>
          </p:cNvPr>
          <p:cNvCxnSpPr>
            <a:cxnSpLocks/>
          </p:cNvCxnSpPr>
          <p:nvPr/>
        </p:nvCxnSpPr>
        <p:spPr>
          <a:xfrm>
            <a:off x="0" y="3671170"/>
            <a:ext cx="12192000" cy="749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157A46AC-1F7B-43CD-92BA-1E41A5308B19}"/>
              </a:ext>
            </a:extLst>
          </p:cNvPr>
          <p:cNvSpPr txBox="1"/>
          <p:nvPr/>
        </p:nvSpPr>
        <p:spPr>
          <a:xfrm>
            <a:off x="979487" y="4738395"/>
            <a:ext cx="9450572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1.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师生都是两人一间标间，避免出现大床房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2.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学生住宿在同一栋楼，环境舒适，用具齐全，周围治安环境和消防措施到位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3.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三星级以上酒店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4.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有专人守夜、查房、收手机，防止学生私自出酒店，随时可以应对突发情况。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F2069D5-79AC-43DE-9CAE-382E4B4D575A}"/>
              </a:ext>
            </a:extLst>
          </p:cNvPr>
          <p:cNvSpPr/>
          <p:nvPr/>
        </p:nvSpPr>
        <p:spPr>
          <a:xfrm>
            <a:off x="914222" y="1232945"/>
            <a:ext cx="4896643" cy="460150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863BF33-9D1C-4991-889A-45E59CE11FDB}"/>
              </a:ext>
            </a:extLst>
          </p:cNvPr>
          <p:cNvSpPr/>
          <p:nvPr/>
        </p:nvSpPr>
        <p:spPr>
          <a:xfrm>
            <a:off x="865835" y="4173675"/>
            <a:ext cx="5965618" cy="460150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054ED7C-2541-70D8-D831-ADBFEE9ADA3C}"/>
              </a:ext>
            </a:extLst>
          </p:cNvPr>
          <p:cNvSpPr txBox="1"/>
          <p:nvPr/>
        </p:nvSpPr>
        <p:spPr>
          <a:xfrm>
            <a:off x="10740390" y="5392420"/>
            <a:ext cx="927100" cy="829945"/>
          </a:xfrm>
          <a:prstGeom prst="rect">
            <a:avLst/>
          </a:prstGeom>
          <a:solidFill>
            <a:srgbClr val="0C6F88">
              <a:alpha val="5000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0C6F88"/>
                </a:soli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学在路上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A7DCE5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0939145" y="6274435"/>
            <a:ext cx="501650" cy="107950"/>
            <a:chOff x="17106" y="9224"/>
            <a:chExt cx="894" cy="192"/>
          </a:xfrm>
        </p:grpSpPr>
        <p:sp>
          <p:nvSpPr>
            <p:cNvPr id="12" name="椭圆 11"/>
            <p:cNvSpPr/>
            <p:nvPr/>
          </p:nvSpPr>
          <p:spPr>
            <a:xfrm>
              <a:off x="17106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7459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812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955547" y="1511649"/>
            <a:ext cx="3286125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饮食要求</a:t>
            </a:r>
          </a:p>
        </p:txBody>
      </p:sp>
      <p:sp>
        <p:nvSpPr>
          <p:cNvPr id="55" name="Овал 16"/>
          <p:cNvSpPr/>
          <p:nvPr/>
        </p:nvSpPr>
        <p:spPr>
          <a:xfrm>
            <a:off x="6955548" y="3096884"/>
            <a:ext cx="421463" cy="421463"/>
          </a:xfrm>
          <a:prstGeom prst="ellipse">
            <a:avLst/>
          </a:prstGeom>
          <a:solidFill>
            <a:srgbClr val="0C6F88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1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7425544" y="3134321"/>
            <a:ext cx="4563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干净整洁，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10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人桌团餐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+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自助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&amp;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快餐（份量足）</a:t>
            </a:r>
          </a:p>
          <a:p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8" name="Овал 16"/>
          <p:cNvSpPr/>
          <p:nvPr/>
        </p:nvSpPr>
        <p:spPr>
          <a:xfrm>
            <a:off x="6955547" y="3969433"/>
            <a:ext cx="421463" cy="421463"/>
          </a:xfrm>
          <a:prstGeom prst="ellipse">
            <a:avLst/>
          </a:prstGeom>
          <a:solidFill>
            <a:srgbClr val="94A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2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7425544" y="3979791"/>
            <a:ext cx="4241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有当地的特色菜，不到机关等食堂，生日会</a:t>
            </a:r>
          </a:p>
        </p:txBody>
      </p:sp>
      <p:sp>
        <p:nvSpPr>
          <p:cNvPr id="61" name="Овал 16"/>
          <p:cNvSpPr/>
          <p:nvPr/>
        </p:nvSpPr>
        <p:spPr>
          <a:xfrm>
            <a:off x="702486" y="3323902"/>
            <a:ext cx="421463" cy="421463"/>
          </a:xfrm>
          <a:prstGeom prst="ellipse">
            <a:avLst/>
          </a:prstGeom>
          <a:solidFill>
            <a:srgbClr val="0C6F88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1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1483760" y="3349488"/>
            <a:ext cx="461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给每位学生配备耳麦（质量）</a:t>
            </a:r>
          </a:p>
        </p:txBody>
      </p:sp>
      <p:sp>
        <p:nvSpPr>
          <p:cNvPr id="64" name="Овал 16"/>
          <p:cNvSpPr/>
          <p:nvPr/>
        </p:nvSpPr>
        <p:spPr>
          <a:xfrm>
            <a:off x="655096" y="4486977"/>
            <a:ext cx="421463" cy="421463"/>
          </a:xfrm>
          <a:prstGeom prst="ellipse">
            <a:avLst/>
          </a:prstGeom>
          <a:solidFill>
            <a:srgbClr val="94A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2</a:t>
            </a:r>
          </a:p>
        </p:txBody>
      </p:sp>
      <p:pic>
        <p:nvPicPr>
          <p:cNvPr id="111" name="图片 110">
            <a:extLst>
              <a:ext uri="{FF2B5EF4-FFF2-40B4-BE49-F238E27FC236}">
                <a16:creationId xmlns:a16="http://schemas.microsoft.com/office/drawing/2014/main" id="{23FADB3D-B13D-4BBA-BFF9-5F7DEECA0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91" y="1186351"/>
            <a:ext cx="1692664" cy="1431157"/>
          </a:xfrm>
          <a:prstGeom prst="rect">
            <a:avLst/>
          </a:prstGeom>
        </p:spPr>
      </p:pic>
      <p:pic>
        <p:nvPicPr>
          <p:cNvPr id="112" name="图片 111">
            <a:extLst>
              <a:ext uri="{FF2B5EF4-FFF2-40B4-BE49-F238E27FC236}">
                <a16:creationId xmlns:a16="http://schemas.microsoft.com/office/drawing/2014/main" id="{909965AA-D805-45DF-A716-68D42D6D6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1672" y="1156061"/>
            <a:ext cx="1501000" cy="1491735"/>
          </a:xfrm>
          <a:prstGeom prst="rect">
            <a:avLst/>
          </a:prstGeom>
        </p:spPr>
      </p:pic>
      <p:sp>
        <p:nvSpPr>
          <p:cNvPr id="113" name="文本框 112">
            <a:extLst>
              <a:ext uri="{FF2B5EF4-FFF2-40B4-BE49-F238E27FC236}">
                <a16:creationId xmlns:a16="http://schemas.microsoft.com/office/drawing/2014/main" id="{8A9E94AD-715F-46E1-B1EB-CC2429249FBF}"/>
              </a:ext>
            </a:extLst>
          </p:cNvPr>
          <p:cNvSpPr txBox="1"/>
          <p:nvPr/>
        </p:nvSpPr>
        <p:spPr>
          <a:xfrm>
            <a:off x="1883856" y="1533310"/>
            <a:ext cx="1815040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讲解要求</a:t>
            </a: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111B6492-EB59-42B8-882F-965CCA2AD875}"/>
              </a:ext>
            </a:extLst>
          </p:cNvPr>
          <p:cNvSpPr txBox="1"/>
          <p:nvPr/>
        </p:nvSpPr>
        <p:spPr>
          <a:xfrm>
            <a:off x="1436370" y="4459047"/>
            <a:ext cx="42654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1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辆车配备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2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位景点讲解</a:t>
            </a:r>
          </a:p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带队导游要能有针对性进行讲解</a:t>
            </a:r>
          </a:p>
        </p:txBody>
      </p:sp>
      <p:sp>
        <p:nvSpPr>
          <p:cNvPr id="115" name="Овал 16">
            <a:extLst>
              <a:ext uri="{FF2B5EF4-FFF2-40B4-BE49-F238E27FC236}">
                <a16:creationId xmlns:a16="http://schemas.microsoft.com/office/drawing/2014/main" id="{BDFDC978-315C-4297-ACC7-80D0F12A7924}"/>
              </a:ext>
            </a:extLst>
          </p:cNvPr>
          <p:cNvSpPr/>
          <p:nvPr/>
        </p:nvSpPr>
        <p:spPr>
          <a:xfrm>
            <a:off x="6966747" y="4824799"/>
            <a:ext cx="421463" cy="42146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3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CB4E0D37-1239-4D43-A436-6AF29E6E28AA}"/>
              </a:ext>
            </a:extLst>
          </p:cNvPr>
          <p:cNvSpPr txBox="1"/>
          <p:nvPr/>
        </p:nvSpPr>
        <p:spPr>
          <a:xfrm>
            <a:off x="7436743" y="4835157"/>
            <a:ext cx="4433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学生餐不能上鱼类菜系，不上凉菜，清真统计</a:t>
            </a: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8DBDBFDD-111B-43DA-BFA2-E9B64C27F3B4}"/>
              </a:ext>
            </a:extLst>
          </p:cNvPr>
          <p:cNvSpPr/>
          <p:nvPr/>
        </p:nvSpPr>
        <p:spPr>
          <a:xfrm>
            <a:off x="1883855" y="1762242"/>
            <a:ext cx="1773745" cy="460150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9160FBB2-AB59-4F39-AF04-ACBD62006040}"/>
              </a:ext>
            </a:extLst>
          </p:cNvPr>
          <p:cNvSpPr/>
          <p:nvPr/>
        </p:nvSpPr>
        <p:spPr>
          <a:xfrm>
            <a:off x="8467927" y="1684289"/>
            <a:ext cx="1773745" cy="460150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993741D-486F-0337-1547-5CFE5849C261}"/>
              </a:ext>
            </a:extLst>
          </p:cNvPr>
          <p:cNvSpPr txBox="1"/>
          <p:nvPr/>
        </p:nvSpPr>
        <p:spPr>
          <a:xfrm>
            <a:off x="10740390" y="5392420"/>
            <a:ext cx="927100" cy="829945"/>
          </a:xfrm>
          <a:prstGeom prst="rect">
            <a:avLst/>
          </a:prstGeom>
          <a:solidFill>
            <a:srgbClr val="0C6F88">
              <a:alpha val="5000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0C6F88"/>
                </a:soli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学在路上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5" grpId="0" animBg="1"/>
      <p:bldP spid="57" grpId="0"/>
      <p:bldP spid="58" grpId="0" animBg="1"/>
      <p:bldP spid="60" grpId="0"/>
      <p:bldP spid="115" grpId="0" animBg="1"/>
      <p:bldP spid="116" grpId="0"/>
      <p:bldP spid="1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A7DCE5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0939145" y="6274435"/>
            <a:ext cx="501650" cy="107950"/>
            <a:chOff x="17106" y="9224"/>
            <a:chExt cx="894" cy="192"/>
          </a:xfrm>
        </p:grpSpPr>
        <p:sp>
          <p:nvSpPr>
            <p:cNvPr id="12" name="椭圆 11"/>
            <p:cNvSpPr/>
            <p:nvPr/>
          </p:nvSpPr>
          <p:spPr>
            <a:xfrm>
              <a:off x="17106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7459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812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078990" y="3865245"/>
            <a:ext cx="172085" cy="172085"/>
          </a:xfrm>
          <a:prstGeom prst="ellipse">
            <a:avLst/>
          </a:prstGeom>
          <a:solidFill>
            <a:srgbClr val="526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636895" y="2927985"/>
            <a:ext cx="281305" cy="281305"/>
          </a:xfrm>
          <a:prstGeom prst="ellipse">
            <a:avLst/>
          </a:prstGeom>
          <a:solidFill>
            <a:srgbClr val="084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9301480" y="3469640"/>
            <a:ext cx="172085" cy="172085"/>
          </a:xfrm>
          <a:prstGeom prst="ellipse">
            <a:avLst/>
          </a:prstGeom>
          <a:solidFill>
            <a:srgbClr val="526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cxnSp>
        <p:nvCxnSpPr>
          <p:cNvPr id="5" name="直接连接符 4"/>
          <p:cNvCxnSpPr>
            <a:endCxn id="2" idx="6"/>
          </p:cNvCxnSpPr>
          <p:nvPr/>
        </p:nvCxnSpPr>
        <p:spPr>
          <a:xfrm flipV="1">
            <a:off x="2360295" y="3068955"/>
            <a:ext cx="3557905" cy="9118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>
            <a:stCxn id="2" idx="6"/>
            <a:endCxn id="4" idx="2"/>
          </p:cNvCxnSpPr>
          <p:nvPr/>
        </p:nvCxnSpPr>
        <p:spPr>
          <a:xfrm>
            <a:off x="5918200" y="3068955"/>
            <a:ext cx="3383280" cy="48704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9321165" y="2917825"/>
            <a:ext cx="2882265" cy="64325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535113" y="2821631"/>
            <a:ext cx="1153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行程安排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252720" y="3368040"/>
            <a:ext cx="1153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导游配备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777922" y="2550268"/>
            <a:ext cx="1153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医生配备</a:t>
            </a:r>
          </a:p>
        </p:txBody>
      </p:sp>
      <p:sp>
        <p:nvSpPr>
          <p:cNvPr id="40" name="TextBox 45"/>
          <p:cNvSpPr txBox="1"/>
          <p:nvPr/>
        </p:nvSpPr>
        <p:spPr>
          <a:xfrm>
            <a:off x="3649133" y="1104843"/>
            <a:ext cx="3946943" cy="1476336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对待学生有耐心，关爱学生；</a:t>
            </a:r>
            <a:endParaRPr lang="en-US" altLang="zh-CN" kern="9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  <a:p>
            <a:pPr algn="ctr"/>
            <a:r>
              <a:rPr lang="zh-CN" altLang="en-US" b="1" kern="900" dirty="0">
                <a:solidFill>
                  <a:srgbClr val="FF0000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有较强的组织能力（队列，纪律，互动）</a:t>
            </a:r>
            <a:r>
              <a:rPr lang="zh-CN" altLang="en-US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；</a:t>
            </a:r>
          </a:p>
          <a:p>
            <a:pPr algn="ctr"/>
            <a:r>
              <a:rPr lang="zh-CN" altLang="en-US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能合理安排学生大巴车长时间行程活动；</a:t>
            </a:r>
          </a:p>
          <a:p>
            <a:pPr algn="ctr"/>
            <a:r>
              <a:rPr lang="zh-CN" altLang="en-US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具备从容应对突发事件能从容应对和处理的能力；</a:t>
            </a:r>
          </a:p>
          <a:p>
            <a:pPr algn="ctr"/>
            <a:r>
              <a:rPr lang="zh-CN" altLang="en-US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对研学资源熟悉，通过自己的介绍能引发学生参观学习兴趣。</a:t>
            </a:r>
          </a:p>
        </p:txBody>
      </p:sp>
      <p:sp>
        <p:nvSpPr>
          <p:cNvPr id="57" name="TextBox 45"/>
          <p:cNvSpPr txBox="1"/>
          <p:nvPr/>
        </p:nvSpPr>
        <p:spPr>
          <a:xfrm>
            <a:off x="1170491" y="4435792"/>
            <a:ext cx="3035563" cy="1111250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sz="20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充实而惬意，忌紧忌松</a:t>
            </a:r>
            <a:endParaRPr lang="en-US" altLang="zh-CN" sz="2000" kern="9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  <a:p>
            <a:pPr algn="ctr"/>
            <a:r>
              <a:rPr lang="zh-CN" altLang="en-US" sz="20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主要景点重点讲解留出学生自由活动时间</a:t>
            </a:r>
          </a:p>
          <a:p>
            <a:pPr algn="ctr"/>
            <a:r>
              <a:rPr lang="zh-CN" altLang="en-US" sz="20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重在学生参与体验，多设计趣味实践活动</a:t>
            </a:r>
          </a:p>
          <a:p>
            <a:pPr algn="ctr"/>
            <a:endParaRPr lang="zh-CN" altLang="en-US" sz="2000" kern="9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</p:txBody>
      </p:sp>
      <p:sp>
        <p:nvSpPr>
          <p:cNvPr id="63" name="TextBox 45"/>
          <p:cNvSpPr txBox="1"/>
          <p:nvPr/>
        </p:nvSpPr>
        <p:spPr>
          <a:xfrm>
            <a:off x="7864808" y="3437862"/>
            <a:ext cx="3045428" cy="1273721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sz="16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每条线路务必配备</a:t>
            </a:r>
            <a:r>
              <a:rPr lang="en-US" altLang="zh-CN" sz="16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1</a:t>
            </a:r>
            <a:r>
              <a:rPr lang="zh-CN" altLang="en-US" sz="16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名有资质的</a:t>
            </a:r>
            <a:r>
              <a:rPr lang="zh-CN" altLang="en-US" sz="1600" b="1" kern="900" dirty="0">
                <a:solidFill>
                  <a:srgbClr val="FF0000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医护人员</a:t>
            </a:r>
            <a:r>
              <a:rPr lang="zh-CN" altLang="en-US" sz="16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随队；</a:t>
            </a:r>
          </a:p>
          <a:p>
            <a:pPr algn="ctr"/>
            <a:r>
              <a:rPr lang="zh-CN" altLang="en-US" sz="16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随队医生由研学承办机构向正规的单位聘请；</a:t>
            </a:r>
          </a:p>
          <a:p>
            <a:pPr algn="ctr"/>
            <a:r>
              <a:rPr lang="zh-CN" altLang="en-US" sz="16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一切费用和安全问题需要研学承办机构自行承担。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35D4A5C-EC94-451B-86BB-3408745E2A5C}"/>
              </a:ext>
            </a:extLst>
          </p:cNvPr>
          <p:cNvSpPr/>
          <p:nvPr/>
        </p:nvSpPr>
        <p:spPr>
          <a:xfrm>
            <a:off x="1739711" y="2907890"/>
            <a:ext cx="767516" cy="802804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4D4DC13-177E-4B11-B31C-0CC4AFA99185}"/>
              </a:ext>
            </a:extLst>
          </p:cNvPr>
          <p:cNvSpPr/>
          <p:nvPr/>
        </p:nvSpPr>
        <p:spPr>
          <a:xfrm>
            <a:off x="5431989" y="3452538"/>
            <a:ext cx="767516" cy="802804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2E91ACB-FE08-432C-A92E-748AF528BED7}"/>
              </a:ext>
            </a:extLst>
          </p:cNvPr>
          <p:cNvSpPr/>
          <p:nvPr/>
        </p:nvSpPr>
        <p:spPr>
          <a:xfrm>
            <a:off x="8970744" y="2625919"/>
            <a:ext cx="767516" cy="802804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90F1E13-AB72-B683-D73C-8E90977E1B1D}"/>
              </a:ext>
            </a:extLst>
          </p:cNvPr>
          <p:cNvSpPr txBox="1"/>
          <p:nvPr/>
        </p:nvSpPr>
        <p:spPr>
          <a:xfrm>
            <a:off x="10740390" y="5392420"/>
            <a:ext cx="927100" cy="829945"/>
          </a:xfrm>
          <a:prstGeom prst="rect">
            <a:avLst/>
          </a:prstGeom>
          <a:solidFill>
            <a:srgbClr val="0C6F88">
              <a:alpha val="5000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0C6F88"/>
                </a:soli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学在路上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9" grpId="0"/>
      <p:bldP spid="40" grpId="0"/>
      <p:bldP spid="57" grpId="0"/>
      <p:bldP spid="63" grpId="0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A7DCE5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90370" y="367665"/>
            <a:ext cx="3286125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投标要求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3914644" y="1668463"/>
            <a:ext cx="4341678" cy="4147793"/>
            <a:chOff x="3368738" y="1045477"/>
            <a:chExt cx="5439439" cy="5196532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8" name="直角三角形 27"/>
            <p:cNvSpPr/>
            <p:nvPr/>
          </p:nvSpPr>
          <p:spPr>
            <a:xfrm>
              <a:off x="6598984" y="1045477"/>
              <a:ext cx="1306943" cy="3112440"/>
            </a:xfrm>
            <a:prstGeom prst="rtTriangle">
              <a:avLst/>
            </a:prstGeom>
            <a:solidFill>
              <a:srgbClr val="444E5B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字魂58号-创中黑" panose="00000500000000000000" charset="-122"/>
                <a:sym typeface="+mn-lt"/>
              </a:endParaRPr>
            </a:p>
          </p:txBody>
        </p:sp>
        <p:sp>
          <p:nvSpPr>
            <p:cNvPr id="29" name="直角三角形 28"/>
            <p:cNvSpPr/>
            <p:nvPr/>
          </p:nvSpPr>
          <p:spPr>
            <a:xfrm rot="16200000">
              <a:off x="4270079" y="780897"/>
              <a:ext cx="1309760" cy="3112442"/>
            </a:xfrm>
            <a:prstGeom prst="rtTriangle">
              <a:avLst/>
            </a:prstGeom>
            <a:solidFill>
              <a:srgbClr val="084A5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字魂58号-创中黑" panose="00000500000000000000" charset="-122"/>
                <a:sym typeface="+mn-lt"/>
              </a:endParaRPr>
            </a:p>
          </p:txBody>
        </p:sp>
        <p:sp>
          <p:nvSpPr>
            <p:cNvPr id="30" name="直角三角形 29"/>
            <p:cNvSpPr/>
            <p:nvPr/>
          </p:nvSpPr>
          <p:spPr>
            <a:xfrm rot="10800000">
              <a:off x="4259519" y="3129569"/>
              <a:ext cx="1309761" cy="3112440"/>
            </a:xfrm>
            <a:prstGeom prst="rtTriangle">
              <a:avLst/>
            </a:prstGeom>
            <a:solidFill>
              <a:srgbClr val="444E5B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字魂58号-创中黑" panose="00000500000000000000" charset="-122"/>
                <a:sym typeface="+mn-lt"/>
              </a:endParaRPr>
            </a:p>
          </p:txBody>
        </p:sp>
        <p:sp>
          <p:nvSpPr>
            <p:cNvPr id="31" name="直角三角形 30"/>
            <p:cNvSpPr/>
            <p:nvPr/>
          </p:nvSpPr>
          <p:spPr>
            <a:xfrm rot="5400000">
              <a:off x="6598485" y="3390106"/>
              <a:ext cx="1306943" cy="3112441"/>
            </a:xfrm>
            <a:prstGeom prst="rtTriangle">
              <a:avLst/>
            </a:prstGeom>
            <a:solidFill>
              <a:srgbClr val="084A5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cs typeface="字魂58号-创中黑" panose="00000500000000000000" charset="-122"/>
                <a:sym typeface="+mn-lt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91E49B62-6476-4A18-8855-87FBE15681BC}"/>
              </a:ext>
            </a:extLst>
          </p:cNvPr>
          <p:cNvSpPr/>
          <p:nvPr/>
        </p:nvSpPr>
        <p:spPr>
          <a:xfrm>
            <a:off x="622516" y="1591238"/>
            <a:ext cx="434797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/>
              <a:t>1 </a:t>
            </a:r>
            <a:r>
              <a:rPr lang="zh-CN" altLang="en-US" sz="2800" b="1" dirty="0"/>
              <a:t>报价</a:t>
            </a:r>
            <a:endParaRPr lang="en-US" altLang="zh-CN" sz="2800" b="1" dirty="0"/>
          </a:p>
          <a:p>
            <a:r>
              <a:rPr lang="zh-CN" altLang="en-US" dirty="0"/>
              <a:t>最后实价不能超过中标价</a:t>
            </a:r>
            <a:r>
              <a:rPr lang="en-US" altLang="zh-CN" dirty="0"/>
              <a:t>; </a:t>
            </a:r>
            <a:r>
              <a:rPr lang="zh-CN" altLang="en-US" dirty="0"/>
              <a:t>师、生报价需分别注明； 能开具“社会实践活动”发票。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27ACB91-3184-4E8D-990F-EAC9ED0F26DE}"/>
              </a:ext>
            </a:extLst>
          </p:cNvPr>
          <p:cNvSpPr/>
          <p:nvPr/>
        </p:nvSpPr>
        <p:spPr>
          <a:xfrm>
            <a:off x="7245861" y="1668463"/>
            <a:ext cx="466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/>
              <a:t>2 </a:t>
            </a:r>
            <a:r>
              <a:rPr lang="zh-CN" altLang="en-US" sz="2800" b="1" dirty="0"/>
              <a:t>时间</a:t>
            </a:r>
            <a:endParaRPr lang="en-US" altLang="zh-CN" sz="2800" b="1" dirty="0"/>
          </a:p>
          <a:p>
            <a:r>
              <a:rPr lang="zh-CN" altLang="en-US" dirty="0"/>
              <a:t>标书等文件于</a:t>
            </a:r>
            <a:r>
              <a:rPr lang="en-US" altLang="zh-CN" dirty="0"/>
              <a:t>2024</a:t>
            </a:r>
            <a:r>
              <a:rPr lang="zh-CN" altLang="en-US" dirty="0"/>
              <a:t>年</a:t>
            </a:r>
            <a:r>
              <a:rPr lang="en-US" altLang="zh-CN" dirty="0"/>
              <a:t>9</a:t>
            </a:r>
            <a:r>
              <a:rPr lang="zh-CN" altLang="en-US" dirty="0"/>
              <a:t>月</a:t>
            </a:r>
            <a:r>
              <a:rPr lang="en-US" altLang="zh-CN" dirty="0"/>
              <a:t>6</a:t>
            </a:r>
            <a:r>
              <a:rPr lang="zh-CN" altLang="en-US" dirty="0"/>
              <a:t>日 下午</a:t>
            </a:r>
            <a:r>
              <a:rPr lang="en-US" altLang="zh-CN" dirty="0"/>
              <a:t>17:30</a:t>
            </a:r>
            <a:r>
              <a:rPr lang="zh-CN" altLang="en-US" dirty="0"/>
              <a:t>之前发送到邮箱：</a:t>
            </a:r>
            <a:r>
              <a:rPr lang="es-ES" altLang="zh-CN" dirty="0" err="1"/>
              <a:t>xiongxingshuo@bndsfc.com</a:t>
            </a:r>
            <a:r>
              <a:rPr lang="es-ES" altLang="zh-CN" dirty="0"/>
              <a:t> </a:t>
            </a:r>
            <a:r>
              <a:rPr lang="zh-CN" altLang="en-US" dirty="0"/>
              <a:t>； </a:t>
            </a:r>
            <a:endParaRPr lang="en-US" altLang="zh-CN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1285280-5CCE-422C-AD27-87621123DDB7}"/>
              </a:ext>
            </a:extLst>
          </p:cNvPr>
          <p:cNvSpPr/>
          <p:nvPr/>
        </p:nvSpPr>
        <p:spPr>
          <a:xfrm>
            <a:off x="622516" y="4462039"/>
            <a:ext cx="42260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/>
              <a:t>3</a:t>
            </a:r>
            <a:r>
              <a:rPr lang="zh-CN" altLang="en-US" sz="2800" b="1" dirty="0"/>
              <a:t>述标</a:t>
            </a:r>
            <a:endParaRPr lang="en-US" altLang="zh-CN" sz="2800" b="1" dirty="0"/>
          </a:p>
          <a:p>
            <a:r>
              <a:rPr lang="zh-CN" altLang="en-US" dirty="0"/>
              <a:t>学校会根据投标数量多少进行筛选， 会电话通知入选者参与述标会。请携带</a:t>
            </a:r>
            <a:r>
              <a:rPr lang="en-US" altLang="zh-CN" dirty="0"/>
              <a:t>5</a:t>
            </a:r>
            <a:r>
              <a:rPr lang="zh-CN" altLang="en-US" dirty="0"/>
              <a:t>份纸质版标书。</a:t>
            </a:r>
            <a:endParaRPr lang="en-US" altLang="zh-CN" dirty="0"/>
          </a:p>
          <a:p>
            <a:r>
              <a:rPr lang="zh-CN" altLang="en-US" dirty="0"/>
              <a:t>标书首页以一页</a:t>
            </a:r>
            <a:r>
              <a:rPr lang="en-US" altLang="zh-CN" dirty="0"/>
              <a:t>A4</a:t>
            </a:r>
            <a:r>
              <a:rPr lang="zh-CN" altLang="en-US" dirty="0"/>
              <a:t>纸呈现出路线和报价。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257E91F-1B10-458F-B4A1-C2112DDF3530}"/>
              </a:ext>
            </a:extLst>
          </p:cNvPr>
          <p:cNvSpPr/>
          <p:nvPr/>
        </p:nvSpPr>
        <p:spPr>
          <a:xfrm>
            <a:off x="7316347" y="4829977"/>
            <a:ext cx="466474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/>
              <a:t>4 </a:t>
            </a:r>
            <a:r>
              <a:rPr lang="zh-CN" altLang="en-US" sz="2800" b="1" dirty="0"/>
              <a:t>评标</a:t>
            </a:r>
            <a:endParaRPr lang="en-US" altLang="zh-CN" sz="2800" b="1" dirty="0"/>
          </a:p>
          <a:p>
            <a:r>
              <a:rPr lang="en-US" altLang="zh-CN" dirty="0">
                <a:solidFill>
                  <a:srgbClr val="FF0000"/>
                </a:solidFill>
              </a:rPr>
              <a:t>7</a:t>
            </a:r>
            <a:r>
              <a:rPr lang="zh-CN" altLang="en-US" dirty="0"/>
              <a:t>分钟述标，</a:t>
            </a:r>
            <a:r>
              <a:rPr lang="en-US" altLang="zh-CN" dirty="0">
                <a:solidFill>
                  <a:srgbClr val="FF0000"/>
                </a:solidFill>
              </a:rPr>
              <a:t>3</a:t>
            </a:r>
            <a:r>
              <a:rPr lang="zh-CN" altLang="en-US" dirty="0"/>
              <a:t>分钟问答。</a:t>
            </a:r>
            <a:endParaRPr lang="en-US" altLang="zh-CN" dirty="0"/>
          </a:p>
          <a:p>
            <a:r>
              <a:rPr lang="zh-CN" altLang="en-US" dirty="0"/>
              <a:t>第二天中午</a:t>
            </a:r>
            <a:r>
              <a:rPr lang="en-US" altLang="zh-CN" dirty="0"/>
              <a:t>12:00</a:t>
            </a:r>
            <a:r>
              <a:rPr lang="zh-CN" altLang="en-US" dirty="0"/>
              <a:t>前会通知中标单位。</a:t>
            </a:r>
            <a:endParaRPr lang="en-US" altLang="zh-CN" dirty="0"/>
          </a:p>
          <a:p>
            <a:r>
              <a:rPr lang="zh-CN" altLang="en-US" dirty="0"/>
              <a:t>评标重点：课程设计，安全保障，优势分析。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709</TotalTime>
  <Words>949</Words>
  <Application>Microsoft Macintosh PowerPoint</Application>
  <PresentationFormat>宽屏</PresentationFormat>
  <Paragraphs>113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Wingdings 3</vt:lpstr>
      <vt:lpstr>字魂59号-创粗黑</vt:lpstr>
      <vt:lpstr>字魂58号-创中黑</vt:lpstr>
      <vt:lpstr>字魂50号-白鸽天行体</vt:lpstr>
      <vt:lpstr>Arial</vt:lpstr>
      <vt:lpstr>Trebuchet MS</vt:lpstr>
      <vt:lpstr>等线</vt:lpstr>
      <vt:lpstr>平面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bndsly</dc:creator>
  <cp:lastModifiedBy>eh581</cp:lastModifiedBy>
  <cp:revision>195</cp:revision>
  <dcterms:created xsi:type="dcterms:W3CDTF">2019-06-19T02:08:00Z</dcterms:created>
  <dcterms:modified xsi:type="dcterms:W3CDTF">2024-09-05T02:46:02Z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2052-11.1.0.10577</vt:lpwstr>
  </property>
  <property fmtid="{D5CDD505-2E9C-101B-9397-08002B2CF9AE}" pid="3" name="ICV">
    <vt:lpwstr>2FBB3C915B074659AD61DE0575020219</vt:lpwstr>
  </property>
</Properties>
</file>